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diagrams/quickStyle1.xml" ContentType="application/vnd.openxmlformats-officedocument.drawingml.diagramStyle+xml"/>
  <Override PartName="/ppt/charts/chart34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354" r:id="rId2"/>
    <p:sldId id="355" r:id="rId3"/>
    <p:sldId id="356" r:id="rId4"/>
    <p:sldId id="357" r:id="rId5"/>
    <p:sldId id="257" r:id="rId6"/>
    <p:sldId id="360" r:id="rId7"/>
    <p:sldId id="258" r:id="rId8"/>
    <p:sldId id="358" r:id="rId9"/>
    <p:sldId id="259" r:id="rId10"/>
    <p:sldId id="362" r:id="rId11"/>
    <p:sldId id="363" r:id="rId12"/>
    <p:sldId id="263" r:id="rId13"/>
    <p:sldId id="365" r:id="rId14"/>
    <p:sldId id="265" r:id="rId15"/>
    <p:sldId id="266" r:id="rId16"/>
    <p:sldId id="270" r:id="rId17"/>
    <p:sldId id="281" r:id="rId18"/>
    <p:sldId id="366" r:id="rId19"/>
    <p:sldId id="368" r:id="rId20"/>
    <p:sldId id="370" r:id="rId21"/>
    <p:sldId id="371" r:id="rId22"/>
    <p:sldId id="372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uro" initials="N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CCFFCC"/>
    <a:srgbClr val="FFFFCC"/>
    <a:srgbClr val="CCECFF"/>
    <a:srgbClr val="0066FF"/>
    <a:srgbClr val="3366CC"/>
    <a:srgbClr val="0099FF"/>
    <a:srgbClr val="0099CC"/>
    <a:srgbClr val="0033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76" autoAdjust="0"/>
  </p:normalViewPr>
  <p:slideViewPr>
    <p:cSldViewPr>
      <p:cViewPr>
        <p:scale>
          <a:sx n="80" d="100"/>
          <a:sy n="80" d="100"/>
        </p:scale>
        <p:origin x="-18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7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omta\&#1056;&#1072;&#1073;&#1086;&#1095;&#1080;&#1081;%20&#1089;&#1090;&#1086;&#1083;\&#1058;&#1072;&#1073;&#1083;&#1080;&#1094;&#1099;%20&#1051;&#1080;&#1089;&#1090;%20Microsoft%20Office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h_kozh\Desktop\&#1044;&#1080;&#1072;&#1075;&#1088;&#1072;&#1084;&#1084;&#1099;%20&#1076;&#1083;&#1103;%20&#1043;&#1086;&#1076;.&#1086;&#1090;&#1095;&#1077;&#1090;&#1072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uro-Db001.nmh.local\Hospital001$\&#1054;&#1073;&#1097;&#1072;&#1103;%20&#1087;&#1072;&#1087;&#1082;&#1072;%20&#1056;&#1053;&#1062;&#1053;&#1061;\&#1054;&#1090;&#1076;&#1077;&#1083;%20&#1084;&#1077;&#1085;&#1077;&#1076;&#1078;&#1084;&#1077;&#1085;&#1090;&#1072;%20&#1082;&#1072;&#1095;&#1077;&#1089;&#1090;&#1074;&#1072;\&#1057;&#1090;&#1072;&#1090;&#1080;&#1089;&#1090;&#1080;&#1082;&#1072;%20&#1072;&#1085;&#1082;&#1077;&#1090;%20&#1079;&#1072;%202011-2013&#1075;.&#1075;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51;&#1080;&#1089;&#1090;%20Microsoft%20Office%20Excel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51;&#1080;&#1089;&#1090;%20Microsoft%20Office%20Excel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51;&#1080;&#1089;&#1090;%20Microsoft%20Office%20Excel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51;&#1080;&#1089;&#1090;%20Microsoft%20Office%20Excel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51;&#1080;&#1089;&#1090;%20Microsoft%20Office%20Excel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51;&#1080;&#1089;&#1090;%20Microsoft%20Office%20Excel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51;&#1080;&#1089;&#1090;%20Microsoft%20Office%20Excel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omta\&#1056;&#1072;&#1073;&#1086;&#1095;&#1080;&#1081;%20&#1089;&#1090;&#1086;&#1083;\&#1058;&#1072;&#1073;&#1083;&#1080;&#1094;&#1099;%20&#1051;&#1080;&#1089;&#1090;%20Microsoft%20Office%20Excel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omta\&#1056;&#1072;&#1073;&#1086;&#1095;&#1080;&#1081;%20&#1089;&#1090;&#1086;&#1083;\&#1058;&#1072;&#1073;&#1083;&#1080;&#1094;&#1099;%20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44;&#1080;&#1072;&#1075;&#1088;&#1072;&#1084;&#1084;&#1099;%20&#1076;&#1083;&#1103;%20&#1043;&#1086;&#1076;.&#1086;&#1090;&#1095;&#1077;&#1090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omta\&#1056;&#1072;&#1073;&#1086;&#1095;&#1080;&#1081;%20&#1089;&#1090;&#1086;&#1083;\&#1058;&#1072;&#1073;&#1083;&#1080;&#1094;&#1099;%20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sapa\&#1056;&#1072;&#1073;&#1086;&#1095;&#1080;&#1081;%20&#1089;&#1090;&#1086;&#1083;\&#1051;&#1080;&#1089;&#1090;%20Microsoft%20Office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h_omta\&#1056;&#1072;&#1073;&#1086;&#1095;&#1080;&#1081;%20&#1089;&#1090;&#1086;&#1083;\&#1058;&#1072;&#1073;&#1083;&#1080;&#1094;&#1099;%20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.36317397466759682"/>
          <c:w val="0.99901956284611926"/>
          <c:h val="0.61113365879997361"/>
        </c:manualLayout>
      </c:layout>
      <c:pie3DChart>
        <c:varyColors val="1"/>
        <c:ser>
          <c:idx val="0"/>
          <c:order val="0"/>
          <c:tx>
            <c:strRef>
              <c:f>Лист3!$B$118</c:f>
              <c:strCache>
                <c:ptCount val="1"/>
                <c:pt idx="0">
                  <c:v>2013</c:v>
                </c:pt>
              </c:strCache>
            </c:strRef>
          </c:tx>
          <c:explosion val="25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smtClean="0">
                        <a:latin typeface="Times New Roman" pitchFamily="18" charset="0"/>
                        <a:cs typeface="Times New Roman" pitchFamily="18" charset="0"/>
                      </a:rPr>
                      <a:t>12,3</a:t>
                    </a:r>
                    <a:r>
                      <a:rPr lang="en-US" sz="12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Лист3!$A$119:$A$120</c:f>
              <c:strCache>
                <c:ptCount val="2"/>
                <c:pt idx="0">
                  <c:v>всего</c:v>
                </c:pt>
                <c:pt idx="1">
                  <c:v>не достигнуты</c:v>
                </c:pt>
              </c:strCache>
            </c:strRef>
          </c:cat>
          <c:val>
            <c:numRef>
              <c:f>Лист3!$B$119:$B$120</c:f>
              <c:numCache>
                <c:formatCode>General</c:formatCode>
                <c:ptCount val="2"/>
                <c:pt idx="0">
                  <c:v>65</c:v>
                </c:pt>
                <c:pt idx="1">
                  <c:v>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6.9009426303060916E-4"/>
          <c:y val="0"/>
          <c:w val="0.8426008221308775"/>
          <c:h val="0.1782888253953973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2292405220968791"/>
          <c:w val="1"/>
          <c:h val="0.70100367399818375"/>
        </c:manualLayout>
      </c:layout>
      <c:bar3DChart>
        <c:barDir val="col"/>
        <c:grouping val="stacked"/>
        <c:ser>
          <c:idx val="0"/>
          <c:order val="0"/>
          <c:tx>
            <c:strRef>
              <c:f>Лист7!$A$138</c:f>
              <c:strCache>
                <c:ptCount val="1"/>
                <c:pt idx="0">
                  <c:v>млн.тг.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3.4236275334486643E-2"/>
                  <c:y val="-0.371316112187983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159,</a:t>
                    </a:r>
                    <a:r>
                      <a:rPr lang="ru-RU" dirty="0" smtClean="0"/>
                      <a:t>6</a:t>
                    </a:r>
                    <a:r>
                      <a:rPr lang="ru-RU" baseline="0" dirty="0" smtClean="0"/>
                      <a:t> </a:t>
                    </a:r>
                    <a:r>
                      <a:rPr lang="ru-RU" sz="1200" b="0" i="0" u="none" strike="noStrike" baseline="0" dirty="0" smtClean="0"/>
                      <a:t>млн.тг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8661800486617855E-2"/>
                  <c:y val="-0.420615722832143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175,</a:t>
                    </a:r>
                    <a:r>
                      <a:rPr lang="ru-RU" dirty="0" smtClean="0"/>
                      <a:t>8 </a:t>
                    </a:r>
                    <a:r>
                      <a:rPr lang="ru-RU" b="0" dirty="0" smtClean="0"/>
                      <a:t>млн.тг</a:t>
                    </a:r>
                    <a:endParaRPr lang="en-US" b="0" dirty="0"/>
                  </a:p>
                </c:rich>
              </c:tx>
              <c:showVal val="1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Лист7!$B$137:$C$137</c:f>
              <c:strCache>
                <c:ptCount val="2"/>
                <c:pt idx="0">
                  <c:v>2012г.</c:v>
                </c:pt>
                <c:pt idx="1">
                  <c:v>2013г.</c:v>
                </c:pt>
              </c:strCache>
            </c:strRef>
          </c:cat>
          <c:val>
            <c:numRef>
              <c:f>Лист7!$B$138:$C$138</c:f>
              <c:numCache>
                <c:formatCode>General</c:formatCode>
                <c:ptCount val="2"/>
                <c:pt idx="0">
                  <c:v>159.56</c:v>
                </c:pt>
                <c:pt idx="1">
                  <c:v>175.79</c:v>
                </c:pt>
              </c:numCache>
            </c:numRef>
          </c:val>
        </c:ser>
        <c:gapWidth val="75"/>
        <c:shape val="box"/>
        <c:axId val="61123200"/>
        <c:axId val="61124992"/>
        <c:axId val="0"/>
      </c:bar3DChart>
      <c:catAx>
        <c:axId val="61123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124992"/>
        <c:crosses val="autoZero"/>
        <c:auto val="1"/>
        <c:lblAlgn val="ctr"/>
        <c:lblOffset val="100"/>
      </c:catAx>
      <c:valAx>
        <c:axId val="611249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123200"/>
        <c:crosses val="autoZero"/>
        <c:crossBetween val="between"/>
      </c:valAx>
    </c:plotArea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6246194867237049"/>
          <c:w val="1"/>
          <c:h val="0.6655399400066655"/>
        </c:manualLayout>
      </c:layout>
      <c:bar3DChart>
        <c:barDir val="col"/>
        <c:grouping val="stacked"/>
        <c:ser>
          <c:idx val="0"/>
          <c:order val="0"/>
          <c:tx>
            <c:strRef>
              <c:f>Лист1!$A$59</c:f>
              <c:strCache>
                <c:ptCount val="1"/>
                <c:pt idx="0">
                  <c:v>Рост доходов от обучения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3.7532536067421095E-2"/>
                  <c:y val="-0.3530127087328505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8 901</a:t>
                    </a:r>
                    <a:r>
                      <a:rPr lang="ru-RU" sz="1200" dirty="0" smtClean="0"/>
                      <a:t> тыс.тг</a:t>
                    </a:r>
                    <a:r>
                      <a:rPr lang="en-US" sz="1200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888888888888889E-2"/>
                  <c:y val="-0.3888888888888992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/>
                      <a:t> 13 </a:t>
                    </a:r>
                    <a:r>
                      <a:rPr lang="en-US" sz="1200" dirty="0" smtClean="0"/>
                      <a:t>821</a:t>
                    </a:r>
                    <a:r>
                      <a:rPr lang="ru-RU" sz="1200" dirty="0" smtClean="0"/>
                      <a:t> </a:t>
                    </a:r>
                    <a:r>
                      <a:rPr lang="ru-RU" sz="1200" b="0" dirty="0" smtClean="0"/>
                      <a:t>тыс.тг</a:t>
                    </a:r>
                    <a:r>
                      <a:rPr lang="en-US" sz="1200" dirty="0" smtClean="0"/>
                      <a:t> 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Лист1!$B$58:$C$58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Лист1!$B$59:$C$59</c:f>
              <c:numCache>
                <c:formatCode>_-* #,##0_-;\-* #,##0_-;_-* "-"??_-;_-@_-</c:formatCode>
                <c:ptCount val="2"/>
                <c:pt idx="0">
                  <c:v>8901</c:v>
                </c:pt>
                <c:pt idx="1">
                  <c:v>13821</c:v>
                </c:pt>
              </c:numCache>
            </c:numRef>
          </c:val>
        </c:ser>
        <c:dLbls>
          <c:showVal val="1"/>
        </c:dLbls>
        <c:gapWidth val="75"/>
        <c:shape val="cylinder"/>
        <c:axId val="61153664"/>
        <c:axId val="61155200"/>
        <c:axId val="0"/>
      </c:bar3DChart>
      <c:catAx>
        <c:axId val="61153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155200"/>
        <c:crosses val="autoZero"/>
        <c:auto val="1"/>
        <c:lblAlgn val="ctr"/>
        <c:lblOffset val="100"/>
      </c:catAx>
      <c:valAx>
        <c:axId val="6115520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tickLblPos val="none"/>
        <c:crossAx val="61153664"/>
        <c:crosses val="autoZero"/>
        <c:crossBetween val="between"/>
      </c:valAx>
    </c:plotArea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7.4055632447760978E-4"/>
          <c:y val="4.629485612709699E-3"/>
          <c:w val="0.99925945728252463"/>
          <c:h val="0.71113576666085065"/>
        </c:manualLayout>
      </c:layout>
      <c:bar3DChart>
        <c:barDir val="col"/>
        <c:grouping val="stacked"/>
        <c:ser>
          <c:idx val="0"/>
          <c:order val="0"/>
          <c:tx>
            <c:strRef>
              <c:f>Лист2!$A$64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1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/>
                      <a:t>5 500</a:t>
                    </a:r>
                    <a:r>
                      <a:rPr lang="ru-RU" dirty="0"/>
                      <a:t> </a:t>
                    </a:r>
                    <a:r>
                      <a:rPr lang="ru-RU" b="0" dirty="0"/>
                      <a:t>тыс.тг.</a:t>
                    </a:r>
                    <a:endParaRPr lang="en-US" b="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b="1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100" b="1" dirty="0"/>
                      <a:t>5 500</a:t>
                    </a:r>
                    <a:r>
                      <a:rPr lang="ru-RU" sz="1100" b="1" dirty="0"/>
                      <a:t> </a:t>
                    </a:r>
                    <a:r>
                      <a:rPr lang="ru-RU" sz="1100" b="0" dirty="0"/>
                      <a:t>тыс.тг.</a:t>
                    </a:r>
                    <a:endParaRPr lang="en-US" sz="1100" b="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Лист2!$B$63:$C$63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Лист2!$B$64:$C$64</c:f>
              <c:numCache>
                <c:formatCode>#,##0</c:formatCode>
                <c:ptCount val="2"/>
                <c:pt idx="0">
                  <c:v>15500</c:v>
                </c:pt>
                <c:pt idx="1">
                  <c:v>15500</c:v>
                </c:pt>
              </c:numCache>
            </c:numRef>
          </c:val>
        </c:ser>
        <c:dLbls>
          <c:showVal val="1"/>
        </c:dLbls>
        <c:gapWidth val="75"/>
        <c:shape val="box"/>
        <c:axId val="61195776"/>
        <c:axId val="61197312"/>
        <c:axId val="0"/>
      </c:bar3DChart>
      <c:catAx>
        <c:axId val="611957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197312"/>
        <c:crosses val="autoZero"/>
        <c:auto val="1"/>
        <c:lblAlgn val="ctr"/>
        <c:lblOffset val="100"/>
      </c:catAx>
      <c:valAx>
        <c:axId val="61197312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61195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766319287485794"/>
          <c:w val="0.9946135017256118"/>
          <c:h val="0.13233680712514204"/>
        </c:manualLayout>
      </c:layout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797153824114548"/>
          <c:y val="0.17437174584643991"/>
          <c:w val="0.7115560561803016"/>
          <c:h val="0.6782729283668026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9.2679352580927708E-3"/>
                  <c:y val="8.396033829104751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прогноз </a:t>
                    </a:r>
                    <a:r>
                      <a:rPr lang="ru-RU" sz="1200" dirty="0" smtClean="0"/>
                      <a:t>освоения</a:t>
                    </a:r>
                    <a:endParaRPr lang="ru-RU" sz="1200" dirty="0"/>
                  </a:p>
                  <a:p>
                    <a:r>
                      <a:rPr lang="ru-RU" sz="1200" b="1" dirty="0"/>
                      <a:t>2 357 061,0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13194775624412874"/>
                  <c:y val="-5.82773500969154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сумма коэф</a:t>
                    </a:r>
                    <a:r>
                      <a:rPr lang="ru-RU" dirty="0" smtClean="0"/>
                      <a:t>. </a:t>
                    </a:r>
                    <a:r>
                      <a:rPr lang="ru-RU" b="1" dirty="0"/>
                      <a:t>807 393,0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Лист1!$B$1:$C$1</c:f>
              <c:strCache>
                <c:ptCount val="2"/>
                <c:pt idx="0">
                  <c:v>прогноз освоения</c:v>
                </c:pt>
                <c:pt idx="1">
                  <c:v>сумма коэф.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2357061</c:v>
                </c:pt>
                <c:pt idx="1">
                  <c:v>807393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Пролечено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по ключевым направлениям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13373609828793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229550806501374"/>
          <c:y val="0.17632242250861016"/>
          <c:w val="0.86324702657726005"/>
          <c:h val="0.73240740740740762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33CC33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dirty="0" smtClean="0"/>
                      <a:t>64</a:t>
                    </a:r>
                  </a:p>
                  <a:p>
                    <a:r>
                      <a:rPr lang="ru-RU" sz="1200" dirty="0" smtClean="0"/>
                      <a:t>больных</a:t>
                    </a:r>
                    <a:endParaRPr lang="en-US" sz="1200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/>
                      <a:t>69</a:t>
                    </a:r>
                  </a:p>
                  <a:p>
                    <a:r>
                      <a:rPr lang="ru-RU" sz="1200" dirty="0" smtClean="0"/>
                      <a:t>больных</a:t>
                    </a:r>
                    <a:endParaRPr lang="en-US" sz="1200" dirty="0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1" smtClean="0">
                        <a:latin typeface="Times New Roman" pitchFamily="18" charset="0"/>
                        <a:cs typeface="Times New Roman" pitchFamily="18" charset="0"/>
                      </a:rPr>
                      <a:t>60</a:t>
                    </a:r>
                    <a:r>
                      <a:rPr lang="ru-RU" smtClean="0"/>
                      <a:t> </a:t>
                    </a:r>
                    <a:endParaRPr lang="ru-RU" dirty="0" smtClean="0"/>
                  </a:p>
                  <a:p>
                    <a:r>
                      <a:rPr lang="ru-RU" sz="1200" dirty="0" smtClean="0"/>
                      <a:t>больных</a:t>
                    </a:r>
                    <a:endParaRPr lang="en-US" sz="1200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val>
            <c:numRef>
              <c:f>Лист7!$B$168:$D$168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</c:pie3DChart>
    </c:plotArea>
    <c:plotVisOnly val="1"/>
    <c:dispBlanksAs val="zero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2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Рост пролеченных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пациентов по ключевым направлениям</a:t>
            </a:r>
          </a:p>
        </c:rich>
      </c:tx>
      <c:layout>
        <c:manualLayout>
          <c:xMode val="edge"/>
          <c:yMode val="edge"/>
          <c:x val="0.18454185362624179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"/>
          <c:y val="0.21473368930466241"/>
          <c:w val="1"/>
          <c:h val="0.67726789636859352"/>
        </c:manualLayout>
      </c:layout>
      <c:bar3DChart>
        <c:barDir val="col"/>
        <c:grouping val="stacked"/>
        <c:ser>
          <c:idx val="0"/>
          <c:order val="0"/>
          <c:tx>
            <c:strRef>
              <c:f>Лист7!$A$180</c:f>
              <c:strCache>
                <c:ptCount val="1"/>
                <c:pt idx="0">
                  <c:v>количество пролеченных пациентов по ключевым направлениям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Лист7!$B$179:$C$179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Лист7!$B$180:$C$180</c:f>
              <c:numCache>
                <c:formatCode>General</c:formatCode>
                <c:ptCount val="2"/>
                <c:pt idx="0">
                  <c:v>406</c:v>
                </c:pt>
                <c:pt idx="1">
                  <c:v>498</c:v>
                </c:pt>
              </c:numCache>
            </c:numRef>
          </c:val>
        </c:ser>
        <c:gapWidth val="75"/>
        <c:shape val="box"/>
        <c:axId val="67461504"/>
        <c:axId val="67463040"/>
        <c:axId val="0"/>
      </c:bar3DChart>
      <c:catAx>
        <c:axId val="674615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463040"/>
        <c:crosses val="autoZero"/>
        <c:auto val="1"/>
        <c:lblAlgn val="ctr"/>
        <c:lblOffset val="100"/>
      </c:catAx>
      <c:valAx>
        <c:axId val="674630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7461504"/>
        <c:crosses val="autoZero"/>
        <c:crossBetween val="between"/>
      </c:valAx>
    </c:plotArea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Доля пациентов из регионов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22258715081040434"/>
          <c:w val="0.99869837694801777"/>
          <c:h val="0.60793515226703265"/>
        </c:manualLayout>
      </c:layout>
      <c:bar3DChart>
        <c:barDir val="col"/>
        <c:grouping val="stacked"/>
        <c:ser>
          <c:idx val="0"/>
          <c:order val="0"/>
          <c:tx>
            <c:strRef>
              <c:f>'[Диаграмма в Microsoft Office PowerPoint]Лист1'!$D$18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7.5218850327171627E-2"/>
                  <c:y val="-0.444982964855758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56,8%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2418405530698823E-2"/>
                  <c:y val="-0.477889802367640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69,5%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'[Диаграмма в Microsoft Office PowerPoint]Лист1'!$D$19:$D$20</c:f>
              <c:numCache>
                <c:formatCode>0.00%</c:formatCode>
                <c:ptCount val="2"/>
                <c:pt idx="0">
                  <c:v>0.58199999999999996</c:v>
                </c:pt>
                <c:pt idx="1">
                  <c:v>0.54100000000000004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PowerPoint]Лист1'!$E$18</c:f>
              <c:strCache>
                <c:ptCount val="1"/>
                <c:pt idx="0">
                  <c:v>Акмолинская область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0" dirty="0" smtClean="0"/>
                      <a:t>1</a:t>
                    </a:r>
                    <a:r>
                      <a:rPr lang="ru-RU" sz="1200" b="0" dirty="0" smtClean="0"/>
                      <a:t>1</a:t>
                    </a:r>
                    <a:r>
                      <a:rPr lang="en-US" sz="1200" dirty="0" smtClean="0"/>
                      <a:t>,</a:t>
                    </a:r>
                    <a:r>
                      <a:rPr lang="ru-RU" sz="1200" dirty="0" smtClean="0"/>
                      <a:t>5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0" dirty="0" smtClean="0"/>
                      <a:t>1</a:t>
                    </a:r>
                    <a:r>
                      <a:rPr lang="ru-RU" sz="1200" b="0" dirty="0" smtClean="0"/>
                      <a:t>2</a:t>
                    </a:r>
                    <a:r>
                      <a:rPr lang="en-US" sz="1200" dirty="0" smtClean="0"/>
                      <a:t>,</a:t>
                    </a:r>
                    <a:r>
                      <a:rPr lang="ru-RU" sz="1200" dirty="0" smtClean="0"/>
                      <a:t>7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'[Диаграмма в Microsoft Office PowerPoint]Лист1'!$E$19:$E$20</c:f>
              <c:numCache>
                <c:formatCode>0.00%</c:formatCode>
                <c:ptCount val="2"/>
                <c:pt idx="0">
                  <c:v>0.16300000000000001</c:v>
                </c:pt>
                <c:pt idx="1">
                  <c:v>0.18600000000000044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PowerPoint]Лист1'!$F$18</c:f>
              <c:strCache>
                <c:ptCount val="1"/>
                <c:pt idx="0">
                  <c:v>ЮКО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</a:t>
                    </a:r>
                    <a:r>
                      <a:rPr lang="ru-RU" sz="1200" smtClean="0"/>
                      <a:t>0,6</a:t>
                    </a:r>
                    <a:r>
                      <a:rPr lang="en-US" sz="1200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0" i="0" dirty="0" smtClean="0"/>
                      <a:t>1</a:t>
                    </a:r>
                    <a:r>
                      <a:rPr lang="ru-RU" sz="1200" b="0" i="0" dirty="0" smtClean="0"/>
                      <a:t>0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0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'[Диаграмма в Microsoft Office PowerPoint]Лист1'!$F$19:$F$20</c:f>
              <c:numCache>
                <c:formatCode>0.00%</c:formatCode>
                <c:ptCount val="2"/>
                <c:pt idx="0" formatCode="0%">
                  <c:v>0.15000000000000024</c:v>
                </c:pt>
                <c:pt idx="1">
                  <c:v>0.14700000000000021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Office PowerPoint]Лист1'!$G$18</c:f>
              <c:strCache>
                <c:ptCount val="1"/>
                <c:pt idx="0">
                  <c:v>ВКО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b="0" dirty="0" smtClean="0"/>
                      <a:t>7</a:t>
                    </a:r>
                    <a:r>
                      <a:rPr lang="en-US" sz="1200" dirty="0" smtClean="0"/>
                      <a:t>,</a:t>
                    </a:r>
                    <a:r>
                      <a:rPr lang="ru-RU" sz="1200" dirty="0" smtClean="0"/>
                      <a:t>4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0" dirty="0" smtClean="0"/>
                      <a:t>8,6</a:t>
                    </a:r>
                    <a:r>
                      <a:rPr lang="en-US" sz="1200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'[Диаграмма в Microsoft Office PowerPoint]Лист1'!$G$19:$G$20</c:f>
              <c:numCache>
                <c:formatCode>0.00%</c:formatCode>
                <c:ptCount val="2"/>
                <c:pt idx="0">
                  <c:v>0.10500000000000002</c:v>
                </c:pt>
                <c:pt idx="1">
                  <c:v>0.126</c:v>
                </c:pt>
              </c:numCache>
            </c:numRef>
          </c:val>
        </c:ser>
        <c:shape val="box"/>
        <c:axId val="67532288"/>
        <c:axId val="67533824"/>
        <c:axId val="0"/>
      </c:bar3DChart>
      <c:catAx>
        <c:axId val="67532288"/>
        <c:scaling>
          <c:orientation val="minMax"/>
        </c:scaling>
        <c:delete val="1"/>
        <c:axPos val="b"/>
        <c:tickLblPos val="none"/>
        <c:crossAx val="67533824"/>
        <c:crosses val="autoZero"/>
        <c:auto val="1"/>
        <c:lblAlgn val="ctr"/>
        <c:lblOffset val="100"/>
      </c:catAx>
      <c:valAx>
        <c:axId val="67533824"/>
        <c:scaling>
          <c:orientation val="minMax"/>
        </c:scaling>
        <c:delete val="1"/>
        <c:axPos val="l"/>
        <c:numFmt formatCode="0.00%" sourceLinked="1"/>
        <c:tickLblPos val="none"/>
        <c:crossAx val="6753228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8994101665471578E-3"/>
          <c:y val="0.87675173437519704"/>
          <c:w val="0.94810046358485633"/>
          <c:h val="0.12324826562480708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/>
              <a:t>Рост  </a:t>
            </a:r>
            <a:r>
              <a:rPr lang="ru-RU" sz="1400" b="0" dirty="0"/>
              <a:t>пролеченных </a:t>
            </a:r>
            <a:endParaRPr lang="ru-RU" sz="1400" b="0" dirty="0" smtClean="0"/>
          </a:p>
          <a:p>
            <a:pPr algn="ctr"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/>
              <a:t>по </a:t>
            </a:r>
            <a:r>
              <a:rPr lang="ru-RU" sz="1400" b="0" dirty="0"/>
              <a:t>ВСМП</a:t>
            </a:r>
          </a:p>
        </c:rich>
      </c:tx>
      <c:layout>
        <c:manualLayout>
          <c:xMode val="edge"/>
          <c:yMode val="edge"/>
          <c:x val="0.21240022152420937"/>
          <c:y val="2.7943710861395143E-2"/>
        </c:manualLayout>
      </c:layout>
    </c:title>
    <c:plotArea>
      <c:layout>
        <c:manualLayout>
          <c:layoutTarget val="inner"/>
          <c:xMode val="edge"/>
          <c:yMode val="edge"/>
          <c:x val="4.90368956294829E-2"/>
          <c:y val="0.19535464894144552"/>
          <c:w val="0.91889552922304063"/>
          <c:h val="0.68091316411997549"/>
        </c:manualLayout>
      </c:layout>
      <c:barChart>
        <c:barDir val="col"/>
        <c:grouping val="clustered"/>
        <c:ser>
          <c:idx val="0"/>
          <c:order val="0"/>
          <c:tx>
            <c:strRef>
              <c:f>Лист4!$A$456</c:f>
              <c:strCache>
                <c:ptCount val="1"/>
                <c:pt idx="0">
                  <c:v>Количество пролеченных по ВСМП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Лист4!$B$455:$C$455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Лист4!$B$456:$C$456</c:f>
              <c:numCache>
                <c:formatCode>General</c:formatCode>
                <c:ptCount val="2"/>
                <c:pt idx="0">
                  <c:v>779</c:v>
                </c:pt>
                <c:pt idx="1">
                  <c:v>980</c:v>
                </c:pt>
              </c:numCache>
            </c:numRef>
          </c:val>
        </c:ser>
        <c:axId val="67575168"/>
        <c:axId val="67581056"/>
      </c:barChart>
      <c:catAx>
        <c:axId val="67575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581056"/>
        <c:crosses val="autoZero"/>
        <c:auto val="1"/>
        <c:lblAlgn val="ctr"/>
        <c:lblOffset val="100"/>
      </c:catAx>
      <c:valAx>
        <c:axId val="67581056"/>
        <c:scaling>
          <c:orientation val="minMax"/>
        </c:scaling>
        <c:delete val="1"/>
        <c:axPos val="l"/>
        <c:numFmt formatCode="General" sourceLinked="1"/>
        <c:tickLblPos val="none"/>
        <c:crossAx val="6757516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</c:spPr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Лист1!$B$11</c:f>
              <c:strCache>
                <c:ptCount val="1"/>
                <c:pt idx="0">
                  <c:v>4 и 5 категория сложности</c:v>
                </c:pt>
              </c:strCache>
            </c:strRef>
          </c:tx>
          <c:dLbls>
            <c:dLbl>
              <c:idx val="0"/>
              <c:layout>
                <c:manualLayout>
                  <c:x val="5.2777777777777792E-2"/>
                  <c:y val="-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4.722222222222233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Лист1!$C$10:$D$10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Лист1!$C$11:$D$11</c:f>
              <c:numCache>
                <c:formatCode>General</c:formatCode>
                <c:ptCount val="2"/>
                <c:pt idx="0">
                  <c:v>1100</c:v>
                </c:pt>
                <c:pt idx="1">
                  <c:v>1261</c:v>
                </c:pt>
              </c:numCache>
            </c:numRef>
          </c:val>
        </c:ser>
        <c:dLbls>
          <c:showVal val="1"/>
        </c:dLbls>
        <c:shape val="cylinder"/>
        <c:axId val="67601536"/>
        <c:axId val="67603072"/>
        <c:axId val="0"/>
      </c:bar3DChart>
      <c:catAx>
        <c:axId val="67601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603072"/>
        <c:crosses val="autoZero"/>
        <c:auto val="1"/>
        <c:lblAlgn val="ctr"/>
        <c:lblOffset val="100"/>
      </c:catAx>
      <c:valAx>
        <c:axId val="67603072"/>
        <c:scaling>
          <c:orientation val="minMax"/>
          <c:max val="1300"/>
        </c:scaling>
        <c:delete val="1"/>
        <c:axPos val="l"/>
        <c:numFmt formatCode="General" sourceLinked="1"/>
        <c:tickLblPos val="none"/>
        <c:crossAx val="67601536"/>
        <c:crosses val="autoZero"/>
        <c:crossBetween val="between"/>
        <c:minorUnit val="250"/>
      </c:valAx>
    </c:plotArea>
    <c:legend>
      <c:legendPos val="t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 sz="1400" b="0"/>
            </a:pPr>
            <a:r>
              <a:rPr lang="ru-RU" sz="1400" b="0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Удовлетворенность пациентов</a:t>
            </a:r>
          </a:p>
        </c:rich>
      </c:tx>
      <c:layout>
        <c:manualLayout>
          <c:xMode val="edge"/>
          <c:yMode val="edge"/>
          <c:x val="0.11800982061424695"/>
          <c:y val="6.0140936721316804E-2"/>
        </c:manualLayout>
      </c:layout>
    </c:title>
    <c:plotArea>
      <c:layout>
        <c:manualLayout>
          <c:layoutTarget val="inner"/>
          <c:xMode val="edge"/>
          <c:yMode val="edge"/>
          <c:x val="6.9727394630570913E-2"/>
          <c:y val="0.18191232720173994"/>
          <c:w val="0.88515487943200111"/>
          <c:h val="0.64793276937483169"/>
        </c:manualLayout>
      </c:layout>
      <c:lineChart>
        <c:grouping val="standard"/>
        <c:ser>
          <c:idx val="0"/>
          <c:order val="0"/>
          <c:tx>
            <c:strRef>
              <c:f>Лист1!$A$4</c:f>
              <c:strCache>
                <c:ptCount val="1"/>
                <c:pt idx="0">
                  <c:v>Удовлетворенность пациентов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Val val="1"/>
          </c:dLbls>
          <c:cat>
            <c:numRef>
              <c:f>Лист1!$B$3:$D$3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Лист1!$B$4:$D$4</c:f>
              <c:numCache>
                <c:formatCode>0.0%</c:formatCode>
                <c:ptCount val="3"/>
                <c:pt idx="0">
                  <c:v>0.91500000000000004</c:v>
                </c:pt>
                <c:pt idx="1">
                  <c:v>0.93200000000000005</c:v>
                </c:pt>
                <c:pt idx="2">
                  <c:v>0.93400000000000005</c:v>
                </c:pt>
              </c:numCache>
            </c:numRef>
          </c:val>
        </c:ser>
        <c:marker val="1"/>
        <c:axId val="67705088"/>
        <c:axId val="67719168"/>
      </c:lineChart>
      <c:catAx>
        <c:axId val="67705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7719168"/>
        <c:crosses val="autoZero"/>
        <c:auto val="1"/>
        <c:lblAlgn val="ctr"/>
        <c:lblOffset val="100"/>
      </c:catAx>
      <c:valAx>
        <c:axId val="67719168"/>
        <c:scaling>
          <c:orientation val="minMax"/>
          <c:max val="1"/>
        </c:scaling>
        <c:delete val="1"/>
        <c:axPos val="l"/>
        <c:numFmt formatCode="0%" sourceLinked="0"/>
        <c:tickLblPos val="none"/>
        <c:crossAx val="6770508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.31846510978523818"/>
          <c:w val="1"/>
          <c:h val="0.68153489021476343"/>
        </c:manualLayout>
      </c:layout>
      <c:pie3DChart>
        <c:varyColors val="1"/>
        <c:ser>
          <c:idx val="0"/>
          <c:order val="0"/>
          <c:tx>
            <c:strRef>
              <c:f>Лист3!$B$118</c:f>
              <c:strCache>
                <c:ptCount val="1"/>
                <c:pt idx="0">
                  <c:v>2013</c:v>
                </c:pt>
              </c:strCache>
            </c:strRef>
          </c:tx>
          <c:explosion val="25"/>
          <c:dLbls>
            <c:dLbl>
              <c:idx val="0"/>
              <c:delete val="1"/>
            </c:dLbl>
            <c:dLbl>
              <c:idx val="1"/>
              <c:layout>
                <c:manualLayout>
                  <c:x val="0.13119375624930563"/>
                  <c:y val="7.393404756182046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1200" b="1" smtClean="0">
                        <a:latin typeface="Times New Roman" pitchFamily="18" charset="0"/>
                        <a:cs typeface="Times New Roman" pitchFamily="18" charset="0"/>
                      </a:rPr>
                      <a:t>,4</a:t>
                    </a:r>
                    <a:r>
                      <a:rPr lang="en-US" sz="12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Лист3!$A$119:$A$120</c:f>
              <c:strCache>
                <c:ptCount val="2"/>
                <c:pt idx="0">
                  <c:v>всего</c:v>
                </c:pt>
                <c:pt idx="1">
                  <c:v>не достигнуты</c:v>
                </c:pt>
              </c:strCache>
            </c:strRef>
          </c:cat>
          <c:val>
            <c:numRef>
              <c:f>Лист3!$B$119:$B$120</c:f>
              <c:numCache>
                <c:formatCode>General</c:formatCode>
                <c:ptCount val="2"/>
                <c:pt idx="0">
                  <c:v>88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6.9009426303060916E-4"/>
          <c:y val="0"/>
          <c:w val="0.8426008221308775"/>
          <c:h val="0.15823512986186775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i="0" u="none" strike="noStrike" baseline="0" dirty="0" smtClean="0"/>
              <a:t>Послеоперационная  летальность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992224348809802"/>
          <c:y val="0"/>
        </c:manualLayout>
      </c:layout>
    </c:title>
    <c:view3D>
      <c:rotY val="40"/>
      <c:rAngAx val="1"/>
    </c:view3D>
    <c:plotArea>
      <c:layout>
        <c:manualLayout>
          <c:layoutTarget val="inner"/>
          <c:xMode val="edge"/>
          <c:yMode val="edge"/>
          <c:x val="2.1082468378218026E-2"/>
          <c:y val="0.14726662315298344"/>
          <c:w val="0.97790712648089972"/>
          <c:h val="0.69788604549431321"/>
        </c:manualLayout>
      </c:layout>
      <c:bar3DChart>
        <c:barDir val="col"/>
        <c:grouping val="stacked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8.2032202483896567E-3"/>
                  <c:y val="-0.162037037037038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1,8%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101610124194903E-3"/>
                  <c:y val="-6.01851851851851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6384959494296545E-2"/>
                  <c:y val="-0.339744060695767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</a:t>
                    </a:r>
                    <a:r>
                      <a:rPr lang="ru-RU" dirty="0" smtClean="0"/>
                      <a:t>е более</a:t>
                    </a:r>
                  </a:p>
                  <a:p>
                    <a:r>
                      <a:rPr lang="en-US" dirty="0" smtClean="0"/>
                      <a:t>1,6%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Лист7!$B$161:$D$161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пороговое значение</c:v>
                </c:pt>
              </c:strCache>
            </c:strRef>
          </c:cat>
          <c:val>
            <c:numRef>
              <c:f>Лист7!$B$162:$D$162</c:f>
              <c:numCache>
                <c:formatCode>0%</c:formatCode>
                <c:ptCount val="3"/>
                <c:pt idx="0" formatCode="0.00%">
                  <c:v>1.7999999999999999E-2</c:v>
                </c:pt>
                <c:pt idx="1">
                  <c:v>1.0000000000000005E-2</c:v>
                </c:pt>
                <c:pt idx="2" formatCode="0.00%">
                  <c:v>1.6000000000000021E-2</c:v>
                </c:pt>
              </c:numCache>
            </c:numRef>
          </c:val>
        </c:ser>
        <c:gapWidth val="75"/>
        <c:shape val="box"/>
        <c:axId val="67756032"/>
        <c:axId val="67757568"/>
        <c:axId val="0"/>
      </c:bar3DChart>
      <c:catAx>
        <c:axId val="67756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757568"/>
        <c:crosses val="autoZero"/>
        <c:auto val="1"/>
        <c:lblAlgn val="ctr"/>
        <c:lblOffset val="100"/>
      </c:catAx>
      <c:valAx>
        <c:axId val="67757568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67756032"/>
        <c:crosses val="autoZero"/>
        <c:crossBetween val="between"/>
      </c:valAx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8381665393701619"/>
          <c:y val="0"/>
        </c:manualLayout>
      </c:layout>
      <c:overlay val="1"/>
      <c:txPr>
        <a:bodyPr/>
        <a:lstStyle/>
        <a:p>
          <a:pPr>
            <a:defRPr b="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6350643579284842E-2"/>
          <c:y val="0.13318288708662004"/>
          <c:w val="0.9734255717618675"/>
          <c:h val="0.677286277955648"/>
        </c:manualLayout>
      </c:layout>
      <c:barChart>
        <c:barDir val="col"/>
        <c:grouping val="clustered"/>
        <c:ser>
          <c:idx val="0"/>
          <c:order val="0"/>
          <c:tx>
            <c:strRef>
              <c:f>Лист4!$A$69</c:f>
              <c:strCache>
                <c:ptCount val="1"/>
                <c:pt idx="0">
                  <c:v>ВБИ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3</a:t>
                    </a:r>
                    <a:r>
                      <a:rPr lang="en-US" sz="1400" smtClean="0"/>
                      <a:t>,4%</a:t>
                    </a:r>
                    <a:endParaRPr lang="en-US" sz="14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1</a:t>
                    </a:r>
                    <a:r>
                      <a:rPr lang="en-US" sz="1400" smtClean="0"/>
                      <a:t>,7%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Лист4!$B$68:$C$68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Лист4!$B$69:$C$69</c:f>
              <c:numCache>
                <c:formatCode>0.00%</c:formatCode>
                <c:ptCount val="2"/>
                <c:pt idx="0">
                  <c:v>3.4000000000000002E-2</c:v>
                </c:pt>
                <c:pt idx="1">
                  <c:v>1.7000000000000001E-2</c:v>
                </c:pt>
              </c:numCache>
            </c:numRef>
          </c:val>
        </c:ser>
        <c:axId val="67785856"/>
        <c:axId val="67787392"/>
      </c:barChart>
      <c:catAx>
        <c:axId val="67785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67787392"/>
        <c:crosses val="autoZero"/>
        <c:auto val="1"/>
        <c:lblAlgn val="ctr"/>
        <c:lblOffset val="100"/>
      </c:catAx>
      <c:valAx>
        <c:axId val="67787392"/>
        <c:scaling>
          <c:orientation val="minMax"/>
        </c:scaling>
        <c:delete val="1"/>
        <c:axPos val="l"/>
        <c:numFmt formatCode="0.00%" sourceLinked="1"/>
        <c:tickLblPos val="none"/>
        <c:crossAx val="6778585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</c:chart>
  <c:spPr>
    <a:solidFill>
      <a:schemeClr val="bg1"/>
    </a:solidFill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Послеоперационные осложнения по ВОЗ (3-16%)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714564122504908"/>
          <c:y val="1.9047591203316724E-3"/>
        </c:manualLayout>
      </c:layout>
      <c:overlay val="1"/>
    </c:title>
    <c:plotArea>
      <c:layout>
        <c:manualLayout>
          <c:layoutTarget val="inner"/>
          <c:xMode val="edge"/>
          <c:yMode val="edge"/>
          <c:x val="2.2515228804364656E-2"/>
          <c:y val="0.22331777950598081"/>
          <c:w val="0.93036379796183521"/>
          <c:h val="0.63631355775284226"/>
        </c:manualLayout>
      </c:layout>
      <c:barChart>
        <c:barDir val="col"/>
        <c:grouping val="clustered"/>
        <c:ser>
          <c:idx val="0"/>
          <c:order val="0"/>
          <c:tx>
            <c:strRef>
              <c:f>Лист4!$A$124</c:f>
              <c:strCache>
                <c:ptCount val="1"/>
                <c:pt idx="0">
                  <c:v>* средний норматив по ВОЗ от 3-16%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c:spPr>
          <c:dLbls>
            <c:dLbl>
              <c:idx val="2"/>
              <c:layout>
                <c:manualLayout>
                  <c:x val="1.1757952820057031E-2"/>
                  <c:y val="1.679707545722432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0,4%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Лист4!$B$123:$D$123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план на 2013 год</c:v>
                </c:pt>
              </c:strCache>
            </c:strRef>
          </c:cat>
          <c:val>
            <c:numRef>
              <c:f>Лист4!$B$124:$D$124</c:f>
              <c:numCache>
                <c:formatCode>0.00%</c:formatCode>
                <c:ptCount val="3"/>
                <c:pt idx="0">
                  <c:v>1.9000000000000317E-3</c:v>
                </c:pt>
                <c:pt idx="1">
                  <c:v>2.8000000000000052E-3</c:v>
                </c:pt>
                <c:pt idx="2">
                  <c:v>4.0000000000000114E-3</c:v>
                </c:pt>
              </c:numCache>
            </c:numRef>
          </c:val>
        </c:ser>
        <c:dLbls>
          <c:showVal val="1"/>
        </c:dLbls>
        <c:gapWidth val="75"/>
        <c:axId val="67795200"/>
        <c:axId val="67813376"/>
      </c:barChart>
      <c:catAx>
        <c:axId val="67795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813376"/>
        <c:crosses val="autoZero"/>
        <c:auto val="1"/>
        <c:lblAlgn val="ctr"/>
        <c:lblOffset val="100"/>
      </c:catAx>
      <c:valAx>
        <c:axId val="67813376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6779520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Количество всего прооперированных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пациентов</a:t>
            </a:r>
            <a:endParaRPr lang="en-US" sz="1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10"/>
      <c:rotY val="10"/>
      <c:perspective val="20"/>
    </c:view3D>
    <c:floor>
      <c:spPr>
        <a:solidFill>
          <a:schemeClr val="accent5">
            <a:lumMod val="20000"/>
            <a:lumOff val="80000"/>
          </a:schemeClr>
        </a:solidFill>
      </c:spPr>
    </c:floor>
    <c:sideWall>
      <c:spPr>
        <a:solidFill>
          <a:schemeClr val="accent5">
            <a:lumMod val="20000"/>
            <a:lumOff val="80000"/>
          </a:schemeClr>
        </a:solidFill>
        <a:ln w="3175">
          <a:solidFill>
            <a:sysClr val="windowText" lastClr="000000"/>
          </a:solidFill>
        </a:ln>
      </c:spPr>
    </c:sideWall>
    <c:backWall>
      <c:spPr>
        <a:solidFill>
          <a:schemeClr val="accent5">
            <a:lumMod val="20000"/>
            <a:lumOff val="80000"/>
          </a:schemeClr>
        </a:solidFill>
        <a:ln w="3175">
          <a:solidFill>
            <a:sysClr val="windowText" lastClr="000000"/>
          </a:solidFill>
        </a:ln>
      </c:spPr>
    </c:backWall>
    <c:plotArea>
      <c:layout>
        <c:manualLayout>
          <c:layoutTarget val="inner"/>
          <c:xMode val="edge"/>
          <c:yMode val="edge"/>
          <c:x val="9.2383798314348481E-2"/>
          <c:y val="0.25735673244283397"/>
          <c:w val="0.90761608498525859"/>
          <c:h val="0.622938263269897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Лист1!$A$20</c:f>
              <c:strCache>
                <c:ptCount val="1"/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FFFFFF"/>
              </a:solidFill>
            </a:ln>
          </c:spPr>
          <c:dLbls>
            <c:dLbl>
              <c:idx val="0"/>
              <c:layout>
                <c:manualLayout>
                  <c:x val="3.5713984415204611E-2"/>
                  <c:y val="-3.7308888755950204E-2"/>
                </c:manualLayout>
              </c:layout>
              <c:showVal val="1"/>
            </c:dLbl>
            <c:dLbl>
              <c:idx val="1"/>
              <c:layout>
                <c:manualLayout>
                  <c:x val="6.6963720778508623E-2"/>
                  <c:y val="-4.070060591558210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Лист1!$B$19:$C$19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Лист1!$B$20:$C$20</c:f>
              <c:numCache>
                <c:formatCode>General</c:formatCode>
                <c:ptCount val="2"/>
                <c:pt idx="0">
                  <c:v>2128</c:v>
                </c:pt>
                <c:pt idx="1">
                  <c:v>2158</c:v>
                </c:pt>
              </c:numCache>
            </c:numRef>
          </c:val>
        </c:ser>
        <c:shape val="box"/>
        <c:axId val="67866624"/>
        <c:axId val="67868160"/>
        <c:axId val="0"/>
      </c:bar3DChart>
      <c:catAx>
        <c:axId val="67866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868160"/>
        <c:crosses val="autoZero"/>
        <c:auto val="1"/>
        <c:lblAlgn val="ctr"/>
        <c:lblOffset val="100"/>
      </c:catAx>
      <c:valAx>
        <c:axId val="67868160"/>
        <c:scaling>
          <c:orientation val="minMax"/>
        </c:scaling>
        <c:delete val="1"/>
        <c:axPos val="l"/>
        <c:minorGridlines/>
        <c:numFmt formatCode="General" sourceLinked="1"/>
        <c:tickLblPos val="none"/>
        <c:crossAx val="67866624"/>
        <c:crosses val="autoZero"/>
        <c:crossBetween val="between"/>
        <c:minorUnit val="200"/>
      </c:valAx>
    </c:plotArea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Хирургическая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активность</a:t>
            </a:r>
          </a:p>
        </c:rich>
      </c:tx>
      <c:layout>
        <c:manualLayout>
          <c:xMode val="edge"/>
          <c:yMode val="edge"/>
          <c:x val="0.14914746709825041"/>
          <c:y val="4.3966781468725832E-2"/>
        </c:manualLayout>
      </c:layout>
      <c:overlay val="1"/>
    </c:title>
    <c:plotArea>
      <c:layout>
        <c:manualLayout>
          <c:layoutTarget val="inner"/>
          <c:xMode val="edge"/>
          <c:yMode val="edge"/>
          <c:x val="9.549480951980989E-2"/>
          <c:y val="0.18938998097433737"/>
          <c:w val="0.80901071967613369"/>
          <c:h val="0.65434804629551491"/>
        </c:manualLayout>
      </c:layout>
      <c:barChart>
        <c:barDir val="col"/>
        <c:grouping val="clustered"/>
        <c:ser>
          <c:idx val="0"/>
          <c:order val="0"/>
          <c:tx>
            <c:strRef>
              <c:f>Лист4!$A$303</c:f>
              <c:strCache>
                <c:ptCount val="1"/>
                <c:pt idx="0">
                  <c:v>хирургическая активность</c:v>
                </c:pt>
              </c:strCache>
            </c:strRef>
          </c:tx>
          <c:spPr>
            <a:solidFill>
              <a:srgbClr val="FFCC00"/>
            </a:solidFill>
            <a:ln w="5715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9.0187686256213272E-3"/>
                  <c:y val="9.2592592592595085E-3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84,8%</a:t>
                    </a:r>
                    <a:endParaRPr lang="en-US" sz="1400"/>
                  </a:p>
                </c:rich>
              </c:tx>
              <c:showVal val="1"/>
            </c:dLbl>
            <c:dLbl>
              <c:idx val="1"/>
              <c:layout>
                <c:manualLayout>
                  <c:x val="4.1560422825656239E-4"/>
                  <c:y val="2.7067662416594425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85,2%</a:t>
                    </a:r>
                    <a:endParaRPr lang="en-US" sz="14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Лист4!$B$302:$C$302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Лист4!$B$303:$C$303</c:f>
              <c:numCache>
                <c:formatCode>0.00%</c:formatCode>
                <c:ptCount val="2"/>
                <c:pt idx="0">
                  <c:v>0.84800000000000064</c:v>
                </c:pt>
                <c:pt idx="1">
                  <c:v>0.85200000000000065</c:v>
                </c:pt>
              </c:numCache>
            </c:numRef>
          </c:val>
        </c:ser>
        <c:axId val="67937408"/>
        <c:axId val="67938944"/>
      </c:barChart>
      <c:catAx>
        <c:axId val="67937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938944"/>
        <c:crosses val="autoZero"/>
        <c:auto val="1"/>
        <c:lblAlgn val="ctr"/>
        <c:lblOffset val="100"/>
      </c:catAx>
      <c:valAx>
        <c:axId val="67938944"/>
        <c:scaling>
          <c:orientation val="minMax"/>
        </c:scaling>
        <c:delete val="1"/>
        <c:axPos val="l"/>
        <c:numFmt formatCode="0.00%" sourceLinked="1"/>
        <c:tickLblPos val="none"/>
        <c:crossAx val="6793740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Оборот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койки</a:t>
            </a:r>
          </a:p>
        </c:rich>
      </c:tx>
      <c:layout>
        <c:manualLayout>
          <c:xMode val="edge"/>
          <c:yMode val="edge"/>
          <c:x val="0.18182106750043694"/>
          <c:y val="1.8113590755507905E-2"/>
        </c:manualLayout>
      </c:layout>
    </c:title>
    <c:plotArea>
      <c:layout>
        <c:manualLayout>
          <c:layoutTarget val="inner"/>
          <c:xMode val="edge"/>
          <c:yMode val="edge"/>
          <c:x val="4.6191972780793095E-2"/>
          <c:y val="0.20341776358483712"/>
          <c:w val="0.90761605443841464"/>
          <c:h val="0.59805728173479511"/>
        </c:manualLayout>
      </c:layout>
      <c:lineChart>
        <c:grouping val="stacked"/>
        <c:ser>
          <c:idx val="0"/>
          <c:order val="0"/>
          <c:tx>
            <c:strRef>
              <c:f>Лист4!$A$339</c:f>
              <c:strCache>
                <c:ptCount val="1"/>
                <c:pt idx="0">
                  <c:v>оборот койки</c:v>
                </c:pt>
              </c:strCache>
            </c:strRef>
          </c:tx>
          <c:dLbls>
            <c:dLbl>
              <c:idx val="0"/>
              <c:layout>
                <c:manualLayout>
                  <c:x val="-0.25825503515482406"/>
                  <c:y val="0.151854646278655"/>
                </c:manualLayout>
              </c:layout>
              <c:showVal val="1"/>
            </c:dLbl>
            <c:dLbl>
              <c:idx val="1"/>
              <c:layout>
                <c:manualLayout>
                  <c:x val="-6.928793626105037E-2"/>
                  <c:y val="-0.190192702932832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Лист4!$B$338:$C$338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Лист4!$B$339:$C$339</c:f>
              <c:numCache>
                <c:formatCode>General</c:formatCode>
                <c:ptCount val="2"/>
                <c:pt idx="0">
                  <c:v>27.7</c:v>
                </c:pt>
                <c:pt idx="1">
                  <c:v>23.6</c:v>
                </c:pt>
              </c:numCache>
            </c:numRef>
          </c:val>
        </c:ser>
        <c:marker val="1"/>
        <c:axId val="68563712"/>
        <c:axId val="68565248"/>
      </c:lineChart>
      <c:catAx>
        <c:axId val="685637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565248"/>
        <c:crosses val="autoZero"/>
        <c:auto val="1"/>
        <c:lblAlgn val="ctr"/>
        <c:lblOffset val="100"/>
      </c:catAx>
      <c:valAx>
        <c:axId val="68565248"/>
        <c:scaling>
          <c:orientation val="minMax"/>
        </c:scaling>
        <c:axPos val="l"/>
        <c:numFmt formatCode="General" sourceLinked="1"/>
        <c:majorTickMark val="none"/>
        <c:tickLblPos val="none"/>
        <c:spPr>
          <a:ln w="9525">
            <a:noFill/>
          </a:ln>
        </c:spPr>
        <c:crossAx val="6856371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Средняя длительность</a:t>
            </a:r>
            <a:r>
              <a:rPr lang="ru-RU" baseline="0" dirty="0" smtClean="0"/>
              <a:t> пребывания</a:t>
            </a:r>
            <a:endParaRPr lang="ru-RU" dirty="0"/>
          </a:p>
        </c:rich>
      </c:tx>
      <c:layout>
        <c:manualLayout>
          <c:xMode val="edge"/>
          <c:yMode val="edge"/>
          <c:x val="0.16266902030546304"/>
          <c:y val="0"/>
        </c:manualLayout>
      </c:layout>
    </c:title>
    <c:plotArea>
      <c:layout>
        <c:manualLayout>
          <c:layoutTarget val="inner"/>
          <c:xMode val="edge"/>
          <c:yMode val="edge"/>
          <c:x val="5.3140096618357446E-2"/>
          <c:y val="0.3251092460895304"/>
          <c:w val="0.89371980676328844"/>
          <c:h val="0.4190195948109709"/>
        </c:manualLayout>
      </c:layout>
      <c:lineChart>
        <c:grouping val="standard"/>
        <c:ser>
          <c:idx val="0"/>
          <c:order val="0"/>
          <c:tx>
            <c:strRef>
              <c:f>Лист4!$A$349</c:f>
              <c:strCache>
                <c:ptCount val="1"/>
                <c:pt idx="0">
                  <c:v>СДПБ</c:v>
                </c:pt>
              </c:strCache>
            </c:strRef>
          </c:tx>
          <c:dLbls>
            <c:dLbl>
              <c:idx val="0"/>
              <c:layout>
                <c:manualLayout>
                  <c:x val="-0.2626156617518699"/>
                  <c:y val="8.70155425178601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дней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6.928793626105037E-2"/>
                  <c:y val="0.170523931422525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12,3</a:t>
                    </a:r>
                    <a:r>
                      <a:rPr lang="ru-RU" dirty="0" smtClean="0"/>
                      <a:t> дней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Лист4!$B$348:$C$348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Лист4!$B$349:$C$349</c:f>
              <c:numCache>
                <c:formatCode>General</c:formatCode>
                <c:ptCount val="2"/>
                <c:pt idx="0">
                  <c:v>12</c:v>
                </c:pt>
                <c:pt idx="1">
                  <c:v>12.3</c:v>
                </c:pt>
              </c:numCache>
            </c:numRef>
          </c:val>
        </c:ser>
        <c:marker val="1"/>
        <c:axId val="68589440"/>
        <c:axId val="68590976"/>
      </c:lineChart>
      <c:catAx>
        <c:axId val="685894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590976"/>
        <c:crosses val="autoZero"/>
        <c:auto val="1"/>
        <c:lblAlgn val="ctr"/>
        <c:lblOffset val="100"/>
      </c:catAx>
      <c:valAx>
        <c:axId val="68590976"/>
        <c:scaling>
          <c:orientation val="minMax"/>
        </c:scaling>
        <c:axPos val="l"/>
        <c:numFmt formatCode="General" sourceLinked="1"/>
        <c:majorTickMark val="none"/>
        <c:tickLblPos val="none"/>
        <c:spPr>
          <a:ln w="9525">
            <a:noFill/>
          </a:ln>
        </c:spPr>
        <c:crossAx val="685894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5195276554305804E-2"/>
          <c:y val="5.5854853298843423E-3"/>
          <c:w val="0.88807334429246365"/>
          <c:h val="0.71496711942458513"/>
        </c:manualLayout>
      </c:layout>
      <c:lineChart>
        <c:grouping val="standard"/>
        <c:ser>
          <c:idx val="0"/>
          <c:order val="0"/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0.22985836331575688"/>
                  <c:y val="-0.1034688275376810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 дней 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014488418665737E-2"/>
                  <c:y val="-8.44350627708038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14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 дней 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Лист1!$B$21:$C$21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Лист1!$B$22:$C$22</c:f>
              <c:numCache>
                <c:formatCode>General</c:formatCode>
                <c:ptCount val="2"/>
                <c:pt idx="0">
                  <c:v>20</c:v>
                </c:pt>
                <c:pt idx="1">
                  <c:v>14</c:v>
                </c:pt>
              </c:numCache>
            </c:numRef>
          </c:val>
        </c:ser>
        <c:dLbls>
          <c:showVal val="1"/>
        </c:dLbls>
        <c:marker val="1"/>
        <c:axId val="68615168"/>
        <c:axId val="68633344"/>
      </c:lineChart>
      <c:catAx>
        <c:axId val="686151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8633344"/>
        <c:crosses val="autoZero"/>
        <c:auto val="1"/>
        <c:lblAlgn val="ctr"/>
        <c:lblOffset val="100"/>
      </c:catAx>
      <c:valAx>
        <c:axId val="686333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861516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</c:chart>
  <c:spPr>
    <a:noFill/>
  </c:sp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l"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снижения текущих затрат</a:t>
            </a:r>
          </a:p>
        </c:rich>
      </c:tx>
      <c:layout>
        <c:manualLayout>
          <c:xMode val="edge"/>
          <c:yMode val="edge"/>
          <c:x val="3.8067475706833492E-3"/>
          <c:y val="0"/>
        </c:manualLayout>
      </c:layout>
      <c:overlay val="1"/>
    </c:title>
    <c:view3D>
      <c:rotX val="0"/>
      <c:perspective val="20"/>
    </c:view3D>
    <c:floor>
      <c:spPr>
        <a:solidFill>
          <a:srgbClr val="99FFCC"/>
        </a:solidFill>
      </c:spPr>
    </c:floor>
    <c:sideWall>
      <c:spPr>
        <a:solidFill>
          <a:srgbClr val="CCFFCC"/>
        </a:solidFill>
        <a:ln>
          <a:solidFill>
            <a:schemeClr val="tx1"/>
          </a:solidFill>
        </a:ln>
      </c:spPr>
    </c:sideWall>
    <c:backWall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21021015026108258"/>
          <c:y val="0.18055555555555555"/>
          <c:w val="0.78978984973891786"/>
          <c:h val="0.81697643776243911"/>
        </c:manualLayout>
      </c:layout>
      <c:bar3DChart>
        <c:barDir val="bar"/>
        <c:grouping val="clustered"/>
        <c:ser>
          <c:idx val="0"/>
          <c:order val="0"/>
          <c:tx>
            <c:strRef>
              <c:f>Лист4!$A$331</c:f>
              <c:strCache>
                <c:ptCount val="1"/>
                <c:pt idx="0">
                  <c:v>процент снижения текущих затрат</c:v>
                </c:pt>
              </c:strCache>
            </c:strRef>
          </c:tx>
          <c:spPr>
            <a:solidFill>
              <a:srgbClr val="66FF99"/>
            </a:solidFill>
            <a:ln w="57150">
              <a:solidFill>
                <a:schemeClr val="bg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4.3016900561184283E-2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Лист4!$B$330:$C$330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Лист4!$B$331:$C$331</c:f>
              <c:numCache>
                <c:formatCode>0.00%</c:formatCode>
                <c:ptCount val="2"/>
                <c:pt idx="0">
                  <c:v>6.0000000000000114E-3</c:v>
                </c:pt>
                <c:pt idx="1">
                  <c:v>3.0000000000000002E-2</c:v>
                </c:pt>
              </c:numCache>
            </c:numRef>
          </c:val>
        </c:ser>
        <c:shape val="pyramid"/>
        <c:axId val="68678400"/>
        <c:axId val="68679936"/>
        <c:axId val="0"/>
      </c:bar3DChart>
      <c:catAx>
        <c:axId val="686784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679936"/>
        <c:crosses val="autoZero"/>
        <c:auto val="1"/>
        <c:lblAlgn val="ctr"/>
        <c:lblOffset val="100"/>
      </c:catAx>
      <c:valAx>
        <c:axId val="68679936"/>
        <c:scaling>
          <c:orientation val="minMax"/>
        </c:scaling>
        <c:delete val="1"/>
        <c:axPos val="b"/>
        <c:numFmt formatCode="0.00%" sourceLinked="1"/>
        <c:tickLblPos val="none"/>
        <c:crossAx val="68678400"/>
        <c:crosses val="autoZero"/>
        <c:crossBetween val="between"/>
      </c:valAx>
    </c:plotArea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r">
              <a:defRPr sz="1400" b="0"/>
            </a:pPr>
            <a:r>
              <a:rPr lang="ru-RU" sz="1400" b="0" dirty="0"/>
              <a:t>Структура экономии издержек</a:t>
            </a:r>
          </a:p>
          <a:p>
            <a:pPr algn="r">
              <a:defRPr sz="1400" b="0"/>
            </a:pPr>
            <a:r>
              <a:rPr lang="ru-RU" sz="1400" b="0" dirty="0"/>
              <a:t>(тысяч тенге)</a:t>
            </a:r>
          </a:p>
        </c:rich>
      </c:tx>
      <c:layout>
        <c:manualLayout>
          <c:xMode val="edge"/>
          <c:yMode val="edge"/>
          <c:x val="0.43833716570502873"/>
          <c:y val="2.7205354360579489E-3"/>
        </c:manualLayout>
      </c:layout>
    </c:title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7.8911646501358762E-2"/>
          <c:y val="0.19949924805918043"/>
          <c:w val="0.66596586010871706"/>
          <c:h val="0.57763307997669666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explosion val="10"/>
          </c:dPt>
          <c:dLbls>
            <c:dLbl>
              <c:idx val="0"/>
              <c:layout>
                <c:manualLayout>
                  <c:x val="-1.4217898971444801E-2"/>
                  <c:y val="6.88262948962867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ФОТ с налогами </a:t>
                    </a:r>
                    <a:endParaRPr lang="ru-RU" dirty="0" smtClean="0"/>
                  </a:p>
                  <a:p>
                    <a:r>
                      <a:rPr lang="ru-RU" dirty="0" smtClean="0"/>
                      <a:t>4</a:t>
                    </a:r>
                    <a:r>
                      <a:rPr lang="ru-RU" dirty="0"/>
                      <a:t>% </a:t>
                    </a:r>
                    <a:r>
                      <a:rPr lang="ru-RU" dirty="0" smtClean="0"/>
                      <a:t> (6 796</a:t>
                    </a:r>
                    <a:r>
                      <a:rPr lang="ru-RU" dirty="0"/>
                      <a:t>)</a:t>
                    </a:r>
                  </a:p>
                </c:rich>
              </c:tx>
              <c:showVal val="1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-9.9463772110301552E-2"/>
                  <c:y val="0.1034691427305873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 dirty="0" err="1"/>
                      <a:t>Комуслуги</a:t>
                    </a:r>
                    <a:r>
                      <a:rPr lang="ru-RU" dirty="0"/>
                      <a:t> и связь </a:t>
                    </a:r>
                    <a:r>
                      <a:rPr lang="ru-RU" dirty="0" smtClean="0"/>
                      <a:t>4</a:t>
                    </a:r>
                    <a:r>
                      <a:rPr lang="ru-RU" dirty="0"/>
                      <a:t>% </a:t>
                    </a:r>
                    <a:endParaRPr lang="ru-RU" dirty="0" smtClean="0"/>
                  </a:p>
                  <a:p>
                    <a:pPr algn="ctr" rtl="0">
                      <a:defRPr/>
                    </a:pPr>
                    <a:r>
                      <a:rPr lang="ru-RU" dirty="0" smtClean="0"/>
                      <a:t>(</a:t>
                    </a:r>
                    <a:r>
                      <a:rPr lang="ru-RU" dirty="0"/>
                      <a:t>7 516)</a:t>
                    </a:r>
                  </a:p>
                </c:rich>
              </c:tx>
              <c:spPr/>
              <c:showVal val="1"/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-5.2524965438739302E-2"/>
                  <c:y val="1.82381995625932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услуги 76</a:t>
                    </a:r>
                    <a:r>
                      <a:rPr lang="ru-RU" dirty="0" smtClean="0"/>
                      <a:t>% (</a:t>
                    </a:r>
                    <a:r>
                      <a:rPr lang="ru-RU" dirty="0"/>
                      <a:t>137 452)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6.7279522241418893E-2"/>
                  <c:y val="-6.50539612970693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Командировочные </a:t>
                    </a:r>
                    <a:r>
                      <a:rPr lang="ru-RU" dirty="0" smtClean="0"/>
                      <a:t>расходы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11% </a:t>
                    </a:r>
                    <a:r>
                      <a:rPr lang="ru-RU" dirty="0" smtClean="0"/>
                      <a:t>(</a:t>
                    </a:r>
                    <a:r>
                      <a:rPr lang="ru-RU" dirty="0"/>
                      <a:t>19 955)</a:t>
                    </a:r>
                  </a:p>
                </c:rich>
              </c:tx>
              <c:showVal val="1"/>
              <c:showCatName val="1"/>
              <c:showPercent val="1"/>
              <c:separator> </c:separator>
            </c:dLbl>
            <c:dLbl>
              <c:idx val="4"/>
              <c:layout>
                <c:manualLayout>
                  <c:x val="0.17798610000752951"/>
                  <c:y val="0.1133412042502951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КХР </a:t>
                    </a:r>
                    <a:endParaRPr lang="ru-RU" dirty="0" smtClean="0"/>
                  </a:p>
                  <a:p>
                    <a:r>
                      <a:rPr lang="ru-RU" dirty="0" smtClean="0"/>
                      <a:t>5% (</a:t>
                    </a:r>
                    <a:r>
                      <a:rPr lang="ru-RU" dirty="0"/>
                      <a:t>9 825)</a:t>
                    </a:r>
                  </a:p>
                </c:rich>
              </c:tx>
              <c:showVal val="1"/>
              <c:showCatName val="1"/>
              <c:showPercent val="1"/>
            </c:dLbl>
            <c:showVal val="1"/>
            <c:showCatName val="1"/>
            <c:showPercent val="1"/>
            <c:showLeaderLines val="1"/>
          </c:dLbls>
          <c:cat>
            <c:strRef>
              <c:f>'[Диаграмма в Microsoft Office PowerPoint]расх'!$C$12:$C$16</c:f>
              <c:strCache>
                <c:ptCount val="5"/>
                <c:pt idx="0">
                  <c:v>ФОТ с налогами</c:v>
                </c:pt>
                <c:pt idx="1">
                  <c:v>Комуслуги и связь</c:v>
                </c:pt>
                <c:pt idx="2">
                  <c:v>Прочие услуги</c:v>
                </c:pt>
                <c:pt idx="3">
                  <c:v>Командировочные расходы</c:v>
                </c:pt>
                <c:pt idx="4">
                  <c:v>Прочие КХР</c:v>
                </c:pt>
              </c:strCache>
            </c:strRef>
          </c:cat>
          <c:val>
            <c:numRef>
              <c:f>'[Диаграмма в Microsoft Office PowerPoint]расх'!$E$12:$E$16</c:f>
              <c:numCache>
                <c:formatCode>#,##0</c:formatCode>
                <c:ptCount val="5"/>
                <c:pt idx="0">
                  <c:v>6796.1514900000784</c:v>
                </c:pt>
                <c:pt idx="1">
                  <c:v>7516.2479300000005</c:v>
                </c:pt>
                <c:pt idx="2">
                  <c:v>137452.17876999988</c:v>
                </c:pt>
                <c:pt idx="3">
                  <c:v>19955.365749999997</c:v>
                </c:pt>
                <c:pt idx="4">
                  <c:v>9825.3178999995853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chemeClr val="accent5">
        <a:lumMod val="20000"/>
        <a:lumOff val="80000"/>
      </a:schemeClr>
    </a:solidFill>
    <a:ln>
      <a:noFill/>
    </a:ln>
  </c:spPr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perspective val="0"/>
    </c:view3D>
    <c:plotArea>
      <c:layout>
        <c:manualLayout>
          <c:layoutTarget val="inner"/>
          <c:xMode val="edge"/>
          <c:yMode val="edge"/>
          <c:x val="0.34449212142047242"/>
          <c:y val="0"/>
          <c:w val="0.6555078785795323"/>
          <c:h val="0.91280328464992755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b="1" dirty="0" smtClean="0"/>
                      <a:t>1</a:t>
                    </a:r>
                    <a:r>
                      <a:rPr lang="en-US" sz="1000" dirty="0" smtClean="0"/>
                      <a:t>5,4%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 b="1" dirty="0" smtClean="0"/>
                      <a:t>1</a:t>
                    </a:r>
                    <a:r>
                      <a:rPr lang="en-US" sz="1000" dirty="0" smtClean="0"/>
                      <a:t>2,3%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4"/>
              <c:layout>
                <c:manualLayout>
                  <c:x val="8.6135270684209744E-2"/>
                  <c:y val="4.6741623615894505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/>
                      <a:t>6</a:t>
                    </a:r>
                    <a:r>
                      <a:rPr lang="en-US" sz="1000" dirty="0" smtClean="0"/>
                      <a:t>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Лист1!$A$62:$A$66</c:f>
              <c:strCache>
                <c:ptCount val="5"/>
                <c:pt idx="0">
                  <c:v>beginner - 28</c:v>
                </c:pt>
                <c:pt idx="1">
                  <c:v>elementary - 15</c:v>
                </c:pt>
                <c:pt idx="2">
                  <c:v>pre-intermediate - 10</c:v>
                </c:pt>
                <c:pt idx="3">
                  <c:v>intermediate - 8</c:v>
                </c:pt>
                <c:pt idx="4">
                  <c:v>upper-intermediate - 4</c:v>
                </c:pt>
              </c:strCache>
            </c:strRef>
          </c:cat>
          <c:val>
            <c:numRef>
              <c:f>Лист1!$B$62:$B$66</c:f>
              <c:numCache>
                <c:formatCode>0%</c:formatCode>
                <c:ptCount val="5"/>
                <c:pt idx="0">
                  <c:v>0.43100000000000038</c:v>
                </c:pt>
                <c:pt idx="1">
                  <c:v>0.23</c:v>
                </c:pt>
                <c:pt idx="2" formatCode="0.00%">
                  <c:v>0.15400000000000041</c:v>
                </c:pt>
                <c:pt idx="3" formatCode="0.00%">
                  <c:v>0.12300000000000012</c:v>
                </c:pt>
                <c:pt idx="4" formatCode="0.00%">
                  <c:v>6.2000000000000527E-2</c:v>
                </c:pt>
              </c:numCache>
            </c:numRef>
          </c:val>
        </c:ser>
      </c:pie3DChart>
      <c:spPr>
        <a:noFill/>
      </c:spPr>
    </c:plotArea>
    <c:legend>
      <c:legendPos val="b"/>
      <c:layout>
        <c:manualLayout>
          <c:xMode val="edge"/>
          <c:yMode val="edge"/>
          <c:x val="0"/>
          <c:y val="0.46968262206977135"/>
          <c:w val="0.50777822380322513"/>
          <c:h val="0.52973888317964668"/>
        </c:manualLayout>
      </c:layout>
      <c:spPr>
        <a:noFill/>
        <a:ln w="15875" cap="flat" cmpd="sng" algn="ctr">
          <a:noFill/>
          <a:prstDash val="solid"/>
        </a:ln>
        <a:effectLst/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Количество обученных международным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стандартам 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GCP</a:t>
            </a:r>
          </a:p>
        </c:rich>
      </c:tx>
      <c:layout>
        <c:manualLayout>
          <c:xMode val="edge"/>
          <c:yMode val="edge"/>
          <c:x val="0.1573977160432467"/>
          <c:y val="3.9193176066856811E-3"/>
        </c:manualLayout>
      </c:layout>
    </c:title>
    <c:plotArea>
      <c:layout>
        <c:manualLayout>
          <c:layoutTarget val="inner"/>
          <c:xMode val="edge"/>
          <c:yMode val="edge"/>
          <c:x val="2.8054631356749828E-2"/>
          <c:y val="0.34568648355310982"/>
          <c:w val="0.97079491167648535"/>
          <c:h val="0.44869587139890438"/>
        </c:manualLayout>
      </c:layout>
      <c:barChart>
        <c:barDir val="col"/>
        <c:grouping val="clustered"/>
        <c:ser>
          <c:idx val="0"/>
          <c:order val="0"/>
          <c:tx>
            <c:strRef>
              <c:f>Лист4!$A$486</c:f>
              <c:strCache>
                <c:ptCount val="1"/>
                <c:pt idx="0">
                  <c:v>количество обученных стандартам GCP</c:v>
                </c:pt>
              </c:strCache>
            </c:strRef>
          </c:tx>
          <c:spPr>
            <a:solidFill>
              <a:srgbClr val="CC99FF"/>
            </a:solidFill>
            <a:ln w="57150">
              <a:solidFill>
                <a:schemeClr val="bg1"/>
              </a:solidFill>
            </a:ln>
          </c:spPr>
          <c:dLbls>
            <c:dLbl>
              <c:idx val="1"/>
              <c:layout>
                <c:manualLayout>
                  <c:x val="9.5330999258340723E-3"/>
                  <c:y val="0.19596588033428394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Лист4!$B$485:$C$485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Лист4!$B$486:$C$486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axId val="69002368"/>
        <c:axId val="69003904"/>
      </c:barChart>
      <c:catAx>
        <c:axId val="69002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003904"/>
        <c:crosses val="autoZero"/>
        <c:auto val="1"/>
        <c:lblAlgn val="ctr"/>
        <c:lblOffset val="100"/>
      </c:catAx>
      <c:valAx>
        <c:axId val="69003904"/>
        <c:scaling>
          <c:orientation val="minMax"/>
        </c:scaling>
        <c:delete val="1"/>
        <c:axPos val="l"/>
        <c:numFmt formatCode="General" sourceLinked="1"/>
        <c:tickLblPos val="none"/>
        <c:crossAx val="6900236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/>
              <a:t>Количество обученных </a:t>
            </a:r>
            <a:r>
              <a:rPr lang="ru-RU" sz="1400" b="0" dirty="0"/>
              <a:t>менеджменту и стандартам научных исследований </a:t>
            </a:r>
          </a:p>
        </c:rich>
      </c:tx>
      <c:layout>
        <c:manualLayout>
          <c:xMode val="edge"/>
          <c:yMode val="edge"/>
          <c:x val="0.14786149491708456"/>
          <c:y val="1.1977835796022665E-4"/>
        </c:manualLayout>
      </c:layout>
    </c:title>
    <c:plotArea>
      <c:layout>
        <c:manualLayout>
          <c:layoutTarget val="inner"/>
          <c:xMode val="edge"/>
          <c:yMode val="edge"/>
          <c:x val="4.7480525996235923E-2"/>
          <c:y val="0.33512737267875747"/>
          <c:w val="0.92766337366023655"/>
          <c:h val="0.49196539890629437"/>
        </c:manualLayout>
      </c:layout>
      <c:barChart>
        <c:barDir val="col"/>
        <c:grouping val="clustered"/>
        <c:ser>
          <c:idx val="0"/>
          <c:order val="0"/>
          <c:tx>
            <c:strRef>
              <c:f>Лист4!$A$501</c:f>
              <c:strCache>
                <c:ptCount val="1"/>
                <c:pt idx="0">
                  <c:v>обученные менеджменту и стандартам научных исследований </c:v>
                </c:pt>
              </c:strCache>
            </c:strRef>
          </c:tx>
          <c:spPr>
            <a:solidFill>
              <a:srgbClr val="3399FF"/>
            </a:solidFill>
            <a:ln w="5715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3.6492618686319893E-17"/>
                  <c:y val="0.19679815668629658"/>
                </c:manualLayout>
              </c:layout>
              <c:showVal val="1"/>
            </c:dLbl>
            <c:dLbl>
              <c:idx val="1"/>
              <c:layout>
                <c:manualLayout>
                  <c:x val="5.4750531800512037E-3"/>
                  <c:y val="0.2574985881198425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Лист4!$B$500:$C$500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Лист4!$B$501:$C$501</c:f>
              <c:numCache>
                <c:formatCode>General</c:formatCode>
                <c:ptCount val="2"/>
                <c:pt idx="0">
                  <c:v>10</c:v>
                </c:pt>
                <c:pt idx="1">
                  <c:v>18</c:v>
                </c:pt>
              </c:numCache>
            </c:numRef>
          </c:val>
        </c:ser>
        <c:axId val="69024000"/>
        <c:axId val="69042176"/>
      </c:barChart>
      <c:catAx>
        <c:axId val="69024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042176"/>
        <c:crosses val="autoZero"/>
        <c:auto val="1"/>
        <c:lblAlgn val="ctr"/>
        <c:lblOffset val="100"/>
      </c:catAx>
      <c:valAx>
        <c:axId val="69042176"/>
        <c:scaling>
          <c:orientation val="minMax"/>
        </c:scaling>
        <c:delete val="1"/>
        <c:axPos val="l"/>
        <c:numFmt formatCode="General" sourceLinked="1"/>
        <c:tickLblPos val="none"/>
        <c:crossAx val="6902400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</c:spPr>
    </c:plotArea>
    <c:plotVisOnly val="1"/>
    <c:dispBlanksAs val="gap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Публикации в республиканских и зарубежных изданиях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651267914676148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3.2970159256177592E-2"/>
          <c:y val="0.34481896647499144"/>
          <c:w val="0.91705296633707367"/>
          <c:h val="0.47266922449229776"/>
        </c:manualLayout>
      </c:layout>
      <c:barChart>
        <c:barDir val="col"/>
        <c:grouping val="stacked"/>
        <c:ser>
          <c:idx val="0"/>
          <c:order val="0"/>
          <c:tx>
            <c:strRef>
              <c:f>Лист4!$A$492</c:f>
              <c:strCache>
                <c:ptCount val="1"/>
                <c:pt idx="0">
                  <c:v>публикация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Лист4!$B$491:$C$491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Лист4!$B$492:$C$492</c:f>
              <c:numCache>
                <c:formatCode>General</c:formatCode>
                <c:ptCount val="2"/>
                <c:pt idx="0">
                  <c:v>58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Лист4!$A$493</c:f>
              <c:strCache>
                <c:ptCount val="1"/>
                <c:pt idx="0">
                  <c:v>в зарубежных изданиях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Лист4!$B$491:$C$491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Лист4!$B$493:$C$493</c:f>
              <c:numCache>
                <c:formatCode>General</c:formatCode>
                <c:ptCount val="2"/>
                <c:pt idx="0">
                  <c:v>17</c:v>
                </c:pt>
                <c:pt idx="1">
                  <c:v>34</c:v>
                </c:pt>
              </c:numCache>
            </c:numRef>
          </c:val>
        </c:ser>
        <c:overlap val="100"/>
        <c:axId val="69071232"/>
        <c:axId val="69072768"/>
      </c:barChart>
      <c:catAx>
        <c:axId val="69071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072768"/>
        <c:crosses val="autoZero"/>
        <c:auto val="1"/>
        <c:lblAlgn val="ctr"/>
        <c:lblOffset val="100"/>
      </c:catAx>
      <c:valAx>
        <c:axId val="69072768"/>
        <c:scaling>
          <c:orientation val="minMax"/>
        </c:scaling>
        <c:delete val="1"/>
        <c:axPos val="l"/>
        <c:numFmt formatCode="General" sourceLinked="1"/>
        <c:tickLblPos val="none"/>
        <c:crossAx val="6907123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</c:spPr>
    </c:plotArea>
    <c:plotVisOnly val="1"/>
    <c:dispBlanksAs val="gap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46198830409357E-2"/>
          <c:y val="2.817610062893084E-2"/>
          <c:w val="0.86885672084030707"/>
          <c:h val="0.76828196578266428"/>
        </c:manualLayout>
      </c:layout>
      <c:barChart>
        <c:barDir val="col"/>
        <c:grouping val="clustered"/>
        <c:ser>
          <c:idx val="0"/>
          <c:order val="0"/>
          <c:tx>
            <c:strRef>
              <c:f>Лист4!$A$525</c:f>
              <c:strCache>
                <c:ptCount val="1"/>
                <c:pt idx="0">
                  <c:v>внедрение новых технологий в Обществе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57150">
              <a:solidFill>
                <a:schemeClr val="bg1"/>
              </a:solidFill>
            </a:ln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smtClean="0"/>
                      <a:t>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Лист4!$B$524:$C$524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Лист4!$B$525:$C$525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</c:ser>
        <c:axId val="69413504"/>
        <c:axId val="69431680"/>
      </c:barChart>
      <c:catAx>
        <c:axId val="69413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431680"/>
        <c:crosses val="autoZero"/>
        <c:auto val="1"/>
        <c:lblAlgn val="ctr"/>
        <c:lblOffset val="100"/>
      </c:catAx>
      <c:valAx>
        <c:axId val="69431680"/>
        <c:scaling>
          <c:orientation val="minMax"/>
        </c:scaling>
        <c:delete val="1"/>
        <c:axPos val="l"/>
        <c:numFmt formatCode="General" sourceLinked="1"/>
        <c:tickLblPos val="none"/>
        <c:crossAx val="694135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3140096618357446E-2"/>
          <c:y val="9.8021690469434763E-2"/>
          <c:w val="0.90841700459208241"/>
          <c:h val="0.71281250985213684"/>
        </c:manualLayout>
      </c:layout>
      <c:barChart>
        <c:barDir val="col"/>
        <c:grouping val="clustered"/>
        <c:ser>
          <c:idx val="0"/>
          <c:order val="0"/>
          <c:tx>
            <c:strRef>
              <c:f>Лист4!$A$568</c:f>
              <c:strCache>
                <c:ptCount val="1"/>
                <c:pt idx="0">
                  <c:v>внедрение новых технологий в регионы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4697441025071274E-2"/>
                  <c:y val="0.33032251962546383"/>
                </c:manualLayout>
              </c:layout>
              <c:showVal val="1"/>
            </c:dLbl>
            <c:dLbl>
              <c:idx val="1"/>
              <c:layout>
                <c:manualLayout>
                  <c:x val="-1.4697441025071274E-2"/>
                  <c:y val="0.3303225196254638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Лист4!$B$567:$C$567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Лист4!$B$568:$C$568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axId val="69438848"/>
        <c:axId val="69395584"/>
      </c:barChart>
      <c:catAx>
        <c:axId val="69438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395584"/>
        <c:crosses val="autoZero"/>
        <c:auto val="1"/>
        <c:lblAlgn val="ctr"/>
        <c:lblOffset val="100"/>
      </c:catAx>
      <c:valAx>
        <c:axId val="69395584"/>
        <c:scaling>
          <c:orientation val="minMax"/>
        </c:scaling>
        <c:delete val="1"/>
        <c:axPos val="l"/>
        <c:numFmt formatCode="General" sourceLinked="1"/>
        <c:tickLblPos val="none"/>
        <c:crossAx val="6943884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ysClr val="windowText" lastClr="000000"/>
          </a:solidFill>
        </a:ln>
      </c:spPr>
    </c:plotArea>
    <c:plotVisOnly val="1"/>
    <c:dispBlanksAs val="gap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/>
            </a:pPr>
            <a:r>
              <a:rPr lang="ru-RU" sz="1400" b="0" dirty="0"/>
              <a:t>Обучение резидентов</a:t>
            </a:r>
          </a:p>
        </c:rich>
      </c:tx>
      <c:layout>
        <c:manualLayout>
          <c:xMode val="edge"/>
          <c:yMode val="edge"/>
          <c:x val="0.31497310484020413"/>
          <c:y val="0.12387981128688649"/>
        </c:manualLayout>
      </c:layout>
    </c:title>
    <c:plotArea>
      <c:layout>
        <c:manualLayout>
          <c:layoutTarget val="inner"/>
          <c:xMode val="edge"/>
          <c:yMode val="edge"/>
          <c:x val="2.0171826844647633E-2"/>
          <c:y val="0.30309190437235101"/>
          <c:w val="0.94689327003384993"/>
          <c:h val="0.47691894617915415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5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1.1257614402182255E-2"/>
                  <c:y val="-3.192817518160100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Лист3!$A$99:$A$103</c:f>
              <c:strCache>
                <c:ptCount val="5"/>
                <c:pt idx="0">
                  <c:v>всего</c:v>
                </c:pt>
                <c:pt idx="1">
                  <c:v>1 года обучения</c:v>
                </c:pt>
                <c:pt idx="2">
                  <c:v>2 года обучения</c:v>
                </c:pt>
                <c:pt idx="3">
                  <c:v>3 года обучения</c:v>
                </c:pt>
                <c:pt idx="4">
                  <c:v>4 года обучения </c:v>
                </c:pt>
              </c:strCache>
            </c:strRef>
          </c:cat>
          <c:val>
            <c:numRef>
              <c:f>Лист3!$B$99:$B$103</c:f>
              <c:numCache>
                <c:formatCode>General</c:formatCode>
                <c:ptCount val="5"/>
                <c:pt idx="0">
                  <c:v>17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axId val="69540864"/>
        <c:axId val="69550848"/>
      </c:barChart>
      <c:catAx>
        <c:axId val="69540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9550848"/>
        <c:crosses val="autoZero"/>
        <c:auto val="1"/>
        <c:lblAlgn val="ctr"/>
        <c:lblOffset val="100"/>
      </c:catAx>
      <c:valAx>
        <c:axId val="69550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954086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8568862718957937E-3"/>
          <c:y val="2.625287005147589E-3"/>
          <c:w val="0.9911431137281046"/>
          <c:h val="0.75108205569751563"/>
        </c:manualLayout>
      </c:layout>
      <c:bar3DChart>
        <c:barDir val="col"/>
        <c:grouping val="stacked"/>
        <c:ser>
          <c:idx val="0"/>
          <c:order val="0"/>
          <c:tx>
            <c:strRef>
              <c:f>Лист7!$A$187</c:f>
              <c:strCache>
                <c:ptCount val="1"/>
                <c:pt idx="0">
                  <c:v>по медицинскому туризму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smtClean="0"/>
                      <a:t>3</a:t>
                    </a:r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smtClean="0"/>
                      <a:t>8</a:t>
                    </a:r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Лист7!$B$186:$C$186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Лист7!$B$187:$C$187</c:f>
              <c:numCache>
                <c:formatCode>General</c:formatCode>
                <c:ptCount val="2"/>
                <c:pt idx="0">
                  <c:v>12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Лист7!$A$188</c:f>
              <c:strCache>
                <c:ptCount val="1"/>
              </c:strCache>
            </c:strRef>
          </c:tx>
          <c:spPr>
            <a:solidFill>
              <a:srgbClr val="00B0F0"/>
            </a:solidFill>
          </c:spPr>
          <c:cat>
            <c:numRef>
              <c:f>Лист7!$B$186:$C$186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Лист7!$B$188:$C$188</c:f>
              <c:numCache>
                <c:formatCode>General</c:formatCode>
                <c:ptCount val="2"/>
                <c:pt idx="0">
                  <c:v>28</c:v>
                </c:pt>
                <c:pt idx="1">
                  <c:v>4</c:v>
                </c:pt>
              </c:numCache>
            </c:numRef>
          </c:val>
        </c:ser>
        <c:gapWidth val="75"/>
        <c:shape val="box"/>
        <c:axId val="69931776"/>
        <c:axId val="69933312"/>
        <c:axId val="0"/>
      </c:bar3DChart>
      <c:catAx>
        <c:axId val="69931776"/>
        <c:scaling>
          <c:orientation val="minMax"/>
        </c:scaling>
        <c:axPos val="b"/>
        <c:numFmt formatCode="General" sourceLinked="1"/>
        <c:majorTickMark val="none"/>
        <c:tickLblPos val="nextTo"/>
        <c:crossAx val="69933312"/>
        <c:crosses val="autoZero"/>
        <c:auto val="1"/>
        <c:lblAlgn val="ctr"/>
        <c:lblOffset val="100"/>
      </c:catAx>
      <c:valAx>
        <c:axId val="699333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993177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44831268747917025"/>
          <c:y val="1.5015692700810948E-3"/>
          <c:w val="0.52947728030218866"/>
          <c:h val="0.20384945654186676"/>
        </c:manualLayout>
      </c:layout>
    </c:legend>
    <c:plotVisOnly val="1"/>
    <c:dispBlanksAs val="gap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4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8.0289690034440614E-2"/>
          <c:w val="1"/>
          <c:h val="0.778967846165240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Лист1!$A$110</c:f>
              <c:strCache>
                <c:ptCount val="1"/>
                <c:pt idx="0">
                  <c:v>Дальнее зарубежье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2.8400650956478087E-2"/>
                  <c:y val="-5.93290560308115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8,6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 млн. тг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1.1111111111111125E-2"/>
                  <c:y val="-0.111111111111111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 млн.тг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Лист1!$B$109:$C$109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Лист1!$B$110:$C$110</c:f>
              <c:numCache>
                <c:formatCode>General</c:formatCode>
                <c:ptCount val="2"/>
                <c:pt idx="0">
                  <c:v>8.6</c:v>
                </c:pt>
                <c:pt idx="1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Лист1!$A$111</c:f>
              <c:strCache>
                <c:ptCount val="1"/>
                <c:pt idx="0">
                  <c:v>Ближнее зарубежье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8.0707596275311044E-2"/>
                  <c:y val="-8.958032440839906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2,5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 млн.тг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6727750414562975E-2"/>
                  <c:y val="-4.900092119394174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5,9</a:t>
                    </a:r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млн. тг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Лист1!$B$109:$C$109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Лист1!$B$111:$C$111</c:f>
              <c:numCache>
                <c:formatCode>General</c:formatCode>
                <c:ptCount val="2"/>
                <c:pt idx="0">
                  <c:v>2.5</c:v>
                </c:pt>
                <c:pt idx="1">
                  <c:v>5.9</c:v>
                </c:pt>
              </c:numCache>
            </c:numRef>
          </c:val>
        </c:ser>
        <c:dLbls>
          <c:showVal val="1"/>
        </c:dLbls>
        <c:shape val="box"/>
        <c:axId val="69951488"/>
        <c:axId val="69953024"/>
        <c:axId val="0"/>
      </c:bar3DChart>
      <c:catAx>
        <c:axId val="699514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953024"/>
        <c:crosses val="autoZero"/>
        <c:auto val="1"/>
        <c:lblAlgn val="ctr"/>
        <c:lblOffset val="100"/>
      </c:catAx>
      <c:valAx>
        <c:axId val="69953024"/>
        <c:scaling>
          <c:orientation val="minMax"/>
        </c:scaling>
        <c:delete val="1"/>
        <c:axPos val="l"/>
        <c:numFmt formatCode="General" sourceLinked="1"/>
        <c:tickLblPos val="none"/>
        <c:crossAx val="69951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1980765364694925"/>
          <c:y val="0"/>
          <c:w val="0.4801923463530508"/>
          <c:h val="0.23992500833240823"/>
        </c:manualLayout>
      </c:layout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8994094488188975E-2"/>
          <c:y val="6.0569043452901733E-2"/>
          <c:w val="0.94989479440070301"/>
          <c:h val="0.5580570137066199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Лист1!$B$97</c:f>
              <c:strCache>
                <c:ptCount val="1"/>
                <c:pt idx="0">
                  <c:v>2012 г.</c:v>
                </c:pt>
              </c:strCache>
            </c:strRef>
          </c:tx>
          <c:dLbls>
            <c:dLbl>
              <c:idx val="9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Лист1!$A$98:$A$107</c:f>
              <c:strCache>
                <c:ptCount val="10"/>
                <c:pt idx="0">
                  <c:v>Россия</c:v>
                </c:pt>
                <c:pt idx="1">
                  <c:v>Узбекистан</c:v>
                </c:pt>
                <c:pt idx="2">
                  <c:v>Кыргыстан</c:v>
                </c:pt>
                <c:pt idx="3">
                  <c:v>Украина</c:v>
                </c:pt>
                <c:pt idx="4">
                  <c:v>Таджикистан</c:v>
                </c:pt>
                <c:pt idx="5">
                  <c:v>Турция</c:v>
                </c:pt>
                <c:pt idx="6">
                  <c:v>ФРГ</c:v>
                </c:pt>
                <c:pt idx="7">
                  <c:v>США</c:v>
                </c:pt>
                <c:pt idx="8">
                  <c:v>Австралия, Египет, Нигерия, Сингапур, Грузия, Франция, Ирландия, Италия, Республика Косово </c:v>
                </c:pt>
                <c:pt idx="9">
                  <c:v>всего </c:v>
                </c:pt>
              </c:strCache>
            </c:strRef>
          </c:cat>
          <c:val>
            <c:numRef>
              <c:f>Лист1!$B$98:$B$107</c:f>
              <c:numCache>
                <c:formatCode>General</c:formatCode>
                <c:ptCount val="10"/>
                <c:pt idx="0">
                  <c:v>13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8">
                  <c:v>9</c:v>
                </c:pt>
                <c:pt idx="9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Лист1!$C$97</c:f>
              <c:strCache>
                <c:ptCount val="1"/>
                <c:pt idx="0">
                  <c:v>2013 г.</c:v>
                </c:pt>
              </c:strCache>
            </c:strRef>
          </c:tx>
          <c:dLbls>
            <c:dLbl>
              <c:idx val="0"/>
              <c:layout>
                <c:manualLayout>
                  <c:x val="1.0821138676896843E-2"/>
                  <c:y val="6.0816997345123028E-3"/>
                </c:manualLayout>
              </c:layout>
              <c:showVal val="1"/>
            </c:dLbl>
            <c:dLbl>
              <c:idx val="1"/>
              <c:layout>
                <c:manualLayout>
                  <c:x val="1.514959414765559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4926832061381334E-3"/>
                  <c:y val="-1.2163399469024515E-2"/>
                </c:manualLayout>
              </c:layout>
              <c:showVal val="1"/>
            </c:dLbl>
            <c:dLbl>
              <c:idx val="5"/>
              <c:layout>
                <c:manualLayout>
                  <c:x val="1.5149594147655512E-2"/>
                  <c:y val="6.0816997345123028E-3"/>
                </c:manualLayout>
              </c:layout>
              <c:showVal val="1"/>
            </c:dLbl>
            <c:dLbl>
              <c:idx val="7"/>
              <c:layout>
                <c:manualLayout>
                  <c:x val="1.0821138676896821E-2"/>
                  <c:y val="6.0816997345123028E-3"/>
                </c:manualLayout>
              </c:layout>
              <c:showVal val="1"/>
            </c:dLbl>
            <c:dLbl>
              <c:idx val="9"/>
              <c:layout>
                <c:manualLayout>
                  <c:x val="1.9444444444444545E-2"/>
                  <c:y val="-9.0224239203639707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Лист1!$A$98:$A$107</c:f>
              <c:strCache>
                <c:ptCount val="10"/>
                <c:pt idx="0">
                  <c:v>Россия</c:v>
                </c:pt>
                <c:pt idx="1">
                  <c:v>Узбекистан</c:v>
                </c:pt>
                <c:pt idx="2">
                  <c:v>Кыргыстан</c:v>
                </c:pt>
                <c:pt idx="3">
                  <c:v>Украина</c:v>
                </c:pt>
                <c:pt idx="4">
                  <c:v>Таджикистан</c:v>
                </c:pt>
                <c:pt idx="5">
                  <c:v>Турция</c:v>
                </c:pt>
                <c:pt idx="6">
                  <c:v>ФРГ</c:v>
                </c:pt>
                <c:pt idx="7">
                  <c:v>США</c:v>
                </c:pt>
                <c:pt idx="8">
                  <c:v>Австралия, Египет, Нигерия, Сингапур, Грузия, Франция, Ирландия, Италия, Республика Косово </c:v>
                </c:pt>
                <c:pt idx="9">
                  <c:v>всего </c:v>
                </c:pt>
              </c:strCache>
            </c:strRef>
          </c:cat>
          <c:val>
            <c:numRef>
              <c:f>Лист1!$C$98:$C$107</c:f>
              <c:numCache>
                <c:formatCode>General</c:formatCode>
                <c:ptCount val="10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7">
                  <c:v>1</c:v>
                </c:pt>
                <c:pt idx="9">
                  <c:v>20</c:v>
                </c:pt>
              </c:numCache>
            </c:numRef>
          </c:val>
        </c:ser>
        <c:dLbls>
          <c:showVal val="1"/>
        </c:dLbls>
        <c:shape val="box"/>
        <c:axId val="69991808"/>
        <c:axId val="69997696"/>
        <c:axId val="0"/>
      </c:bar3DChart>
      <c:catAx>
        <c:axId val="69991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9997696"/>
        <c:crosses val="autoZero"/>
        <c:auto val="1"/>
        <c:lblAlgn val="ctr"/>
        <c:lblOffset val="100"/>
      </c:catAx>
      <c:valAx>
        <c:axId val="69997696"/>
        <c:scaling>
          <c:orientation val="minMax"/>
        </c:scaling>
        <c:delete val="1"/>
        <c:axPos val="l"/>
        <c:numFmt formatCode="General" sourceLinked="1"/>
        <c:tickLblPos val="none"/>
        <c:crossAx val="69991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473025201835524"/>
          <c:y val="3.6490198407073751E-2"/>
          <c:w val="0.45546615761303744"/>
          <c:h val="0.124696393887269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3.5967232211760632E-3"/>
          <c:w val="1"/>
          <c:h val="0.62105188450676185"/>
        </c:manualLayout>
      </c:layout>
      <c:bar3DChart>
        <c:barDir val="col"/>
        <c:grouping val="stacked"/>
        <c:ser>
          <c:idx val="0"/>
          <c:order val="0"/>
          <c:tx>
            <c:strRef>
              <c:f>Лист7!$C$73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Лист7!$B$74:$B$76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план 2013 года</c:v>
                </c:pt>
              </c:strCache>
            </c:strRef>
          </c:cat>
          <c:val>
            <c:numRef>
              <c:f>Лист7!$C$74:$C$76</c:f>
              <c:numCache>
                <c:formatCode>General</c:formatCode>
                <c:ptCount val="3"/>
                <c:pt idx="0">
                  <c:v>13</c:v>
                </c:pt>
                <c:pt idx="1">
                  <c:v>37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Лист7!$D$73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9394532682951391E-2"/>
                  <c:y val="-0.20564625994625721"/>
                </c:manualLayout>
              </c:layout>
              <c:tx>
                <c:rich>
                  <a:bodyPr/>
                  <a:lstStyle/>
                  <a:p>
                    <a:r>
                      <a:rPr lang="kk-KZ" sz="1200" dirty="0" smtClean="0"/>
                      <a:t>26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053882901899828E-2"/>
                  <c:y val="-0.20444055413521231"/>
                </c:manualLayout>
              </c:layout>
              <c:tx>
                <c:rich>
                  <a:bodyPr/>
                  <a:lstStyle/>
                  <a:p>
                    <a:r>
                      <a:rPr lang="kk-KZ" sz="1200" dirty="0" smtClean="0"/>
                      <a:t>65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2581086378243131E-2"/>
                  <c:y val="-0.23282358680347645"/>
                </c:manualLayout>
              </c:layout>
              <c:tx>
                <c:rich>
                  <a:bodyPr/>
                  <a:lstStyle/>
                  <a:p>
                    <a:r>
                      <a:rPr lang="kk-KZ" sz="1200" dirty="0" smtClean="0"/>
                      <a:t>20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Лист7!$B$74:$B$76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план 2013 года</c:v>
                </c:pt>
              </c:strCache>
            </c:strRef>
          </c:cat>
          <c:val>
            <c:numRef>
              <c:f>Лист7!$D$74:$D$76</c:f>
              <c:numCache>
                <c:formatCode>General</c:formatCode>
                <c:ptCount val="3"/>
                <c:pt idx="0">
                  <c:v>13</c:v>
                </c:pt>
                <c:pt idx="1">
                  <c:v>28</c:v>
                </c:pt>
                <c:pt idx="2">
                  <c:v>10</c:v>
                </c:pt>
              </c:numCache>
            </c:numRef>
          </c:val>
        </c:ser>
        <c:shape val="box"/>
        <c:axId val="56226560"/>
        <c:axId val="56228096"/>
        <c:axId val="0"/>
      </c:bar3DChart>
      <c:catAx>
        <c:axId val="56226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228096"/>
        <c:crosses val="autoZero"/>
        <c:auto val="1"/>
        <c:lblAlgn val="ctr"/>
        <c:lblOffset val="100"/>
      </c:catAx>
      <c:valAx>
        <c:axId val="56228096"/>
        <c:scaling>
          <c:orientation val="minMax"/>
        </c:scaling>
        <c:delete val="1"/>
        <c:axPos val="l"/>
        <c:numFmt formatCode="General" sourceLinked="1"/>
        <c:tickLblPos val="none"/>
        <c:crossAx val="56226560"/>
        <c:crosses val="autoZero"/>
        <c:crossBetween val="between"/>
      </c:valAx>
    </c:plotArea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l"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Страны привлечения</a:t>
            </a:r>
          </a:p>
          <a:p>
            <a:pPr algn="l"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менторов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2.4302855238306827E-3"/>
          <c:y val="2.3167068738394162E-3"/>
        </c:manualLayout>
      </c:layout>
      <c:overlay val="1"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22046161537606931"/>
          <c:y val="0.11002448140682802"/>
          <c:w val="0.77953838462393055"/>
          <c:h val="0.67146866779406233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Лист7!$B$114:$E$114</c:f>
              <c:strCache>
                <c:ptCount val="4"/>
                <c:pt idx="0">
                  <c:v>Россия</c:v>
                </c:pt>
                <c:pt idx="1">
                  <c:v>Турция</c:v>
                </c:pt>
                <c:pt idx="2">
                  <c:v>Литва</c:v>
                </c:pt>
                <c:pt idx="3">
                  <c:v>Украина</c:v>
                </c:pt>
              </c:strCache>
            </c:strRef>
          </c:cat>
          <c:val>
            <c:numRef>
              <c:f>Лист7!$B$115:$E$115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4.9999845696156946E-2"/>
          <c:y val="0.80072771827633715"/>
          <c:w val="0.89999992284808505"/>
          <c:h val="0.19927228172366279"/>
        </c:manualLayout>
      </c:layout>
      <c:txPr>
        <a:bodyPr/>
        <a:lstStyle/>
        <a:p>
          <a:pPr>
            <a:defRPr sz="1400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.38844322853016333"/>
          <c:y val="0"/>
          <c:w val="0.61155677146983667"/>
          <c:h val="0.9503382474411056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B w="0"/>
            </a:sp3d>
          </c:spPr>
          <c:dPt>
            <c:idx val="0"/>
            <c:spPr>
              <a:gradFill rotWithShape="1">
                <a:gsLst>
                  <a:gs pos="0">
                    <a:schemeClr val="accent5">
                      <a:lumMod val="95000"/>
                    </a:schemeClr>
                  </a:gs>
                  <a:gs pos="100000">
                    <a:schemeClr val="accent5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/>
                <a:lightRig rig="threePt" dir="t"/>
              </a:scene3d>
              <a:sp3d>
                <a:bevelB w="0"/>
              </a:sp3d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/>
                <a:lightRig rig="threePt" dir="t"/>
              </a:scene3d>
              <a:sp3d prstMaterial="dkEdge">
                <a:bevelB w="0"/>
              </a:sp3d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Лист1!$A$45:$A$46</c:f>
              <c:strCache>
                <c:ptCount val="2"/>
                <c:pt idx="0">
                  <c:v>в дальнем и ближнем зарубежье - 49 </c:v>
                </c:pt>
                <c:pt idx="1">
                  <c:v>в Казахстане - 93</c:v>
                </c:pt>
              </c:strCache>
            </c:strRef>
          </c:cat>
          <c:val>
            <c:numRef>
              <c:f>Лист1!$B$45:$B$46</c:f>
              <c:numCache>
                <c:formatCode>0.00%</c:formatCode>
                <c:ptCount val="2"/>
                <c:pt idx="0">
                  <c:v>0.34500000000000008</c:v>
                </c:pt>
                <c:pt idx="1">
                  <c:v>0.65500000000001146</c:v>
                </c:pt>
              </c:numCache>
            </c:numRef>
          </c:val>
        </c:ser>
        <c:dLbls>
          <c:showPercent val="1"/>
        </c:dLbls>
      </c:pie3DChart>
      <c:spPr>
        <a:effectLst>
          <a:glow rad="139700">
            <a:schemeClr val="accent3">
              <a:satMod val="175000"/>
              <a:alpha val="40000"/>
            </a:schemeClr>
          </a:glow>
        </a:effectLst>
      </c:spPr>
    </c:plotArea>
    <c:legend>
      <c:legendPos val="l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45368847905788512"/>
          <c:h val="0.9999661873318397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lang="ru-RU" sz="1400" kern="1200" dirty="0" smtClean="0">
          <a:solidFill>
            <a:schemeClr val="tx1"/>
          </a:solidFill>
          <a:latin typeface="Times New Roman" pitchFamily="18" charset="0"/>
          <a:ea typeface="Calibri" pitchFamily="34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3801782440840136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4.8991470083570984E-3"/>
                  <c:y val="0.199441728696811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7982940167141968E-3"/>
                  <c:y val="0.201864607636188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Лист1!$B$202:$C$202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Лист1!$B$203:$C$203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</c:ser>
        <c:dLbls>
          <c:showVal val="1"/>
        </c:dLbls>
        <c:shape val="box"/>
        <c:axId val="56763520"/>
        <c:axId val="56765056"/>
        <c:axId val="0"/>
      </c:bar3DChart>
      <c:catAx>
        <c:axId val="567635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6765056"/>
        <c:crosses val="autoZero"/>
        <c:auto val="1"/>
        <c:lblAlgn val="ctr"/>
        <c:lblOffset val="100"/>
      </c:catAx>
      <c:valAx>
        <c:axId val="56765056"/>
        <c:scaling>
          <c:orientation val="minMax"/>
        </c:scaling>
        <c:delete val="1"/>
        <c:axPos val="l"/>
        <c:numFmt formatCode="General" sourceLinked="1"/>
        <c:tickLblPos val="none"/>
        <c:crossAx val="56763520"/>
        <c:crosses val="autoZero"/>
        <c:crossBetween val="between"/>
      </c:valAx>
    </c:plotArea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3798961951087769"/>
          <c:y val="0.19929881979097791"/>
          <c:w val="0.65050796825044133"/>
          <c:h val="0.78292186546794551"/>
        </c:manualLayout>
      </c:layout>
      <c:pie3DChart>
        <c:varyColors val="1"/>
        <c:ser>
          <c:idx val="0"/>
          <c:order val="0"/>
          <c:explosion val="25"/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</a:t>
                    </a:r>
                    <a:r>
                      <a:rPr lang="en-US" dirty="0" smtClean="0"/>
                      <a:t>2,9%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en-US" dirty="0" smtClean="0"/>
                      <a:t>4,7%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543072815542541"/>
                  <c:y val="-0.1046669763766262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en-US" dirty="0" smtClean="0"/>
                      <a:t>0,6%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en-US" dirty="0" smtClean="0"/>
                      <a:t>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Лист1!$A$24:$A$28</c:f>
              <c:strCache>
                <c:ptCount val="5"/>
                <c:pt idx="0">
                  <c:v>врачи - 61</c:v>
                </c:pt>
                <c:pt idx="1">
                  <c:v>СМР - 35</c:v>
                </c:pt>
                <c:pt idx="2">
                  <c:v>ММП - 15</c:v>
                </c:pt>
                <c:pt idx="3">
                  <c:v>АУП - 27</c:v>
                </c:pt>
                <c:pt idx="4">
                  <c:v>прочие - 4</c:v>
                </c:pt>
              </c:strCache>
            </c:strRef>
          </c:cat>
          <c:val>
            <c:numRef>
              <c:f>Лист1!$B$24:$B$28</c:f>
              <c:numCache>
                <c:formatCode>0.00%</c:formatCode>
                <c:ptCount val="5"/>
                <c:pt idx="0">
                  <c:v>0.42900000000000038</c:v>
                </c:pt>
                <c:pt idx="1">
                  <c:v>0.24700000000000041</c:v>
                </c:pt>
                <c:pt idx="2">
                  <c:v>0.10600000000000002</c:v>
                </c:pt>
                <c:pt idx="3">
                  <c:v>0.19</c:v>
                </c:pt>
                <c:pt idx="4">
                  <c:v>2.8000000000000001E-2</c:v>
                </c:pt>
              </c:numCache>
            </c:numRef>
          </c:val>
        </c:ser>
      </c:pie3DChart>
    </c:plotArea>
    <c:legend>
      <c:legendPos val="l"/>
      <c:layout>
        <c:manualLayout>
          <c:xMode val="edge"/>
          <c:yMode val="edge"/>
          <c:x val="0"/>
          <c:y val="7.0644324543652393E-5"/>
          <c:w val="0.37143487680112836"/>
          <c:h val="0.97932476101689181"/>
        </c:manualLayout>
      </c:layout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0"/>
            </a:pPr>
            <a:r>
              <a:rPr lang="ru-RU" sz="1200" b="1" dirty="0"/>
              <a:t>372 </a:t>
            </a:r>
            <a:r>
              <a:rPr lang="ru-RU" sz="1200" b="1" dirty="0" smtClean="0"/>
              <a:t>429</a:t>
            </a:r>
            <a:endParaRPr lang="ru-RU" sz="1200" b="1" dirty="0"/>
          </a:p>
          <a:p>
            <a:pPr>
              <a:defRPr sz="1200" b="0"/>
            </a:pPr>
            <a:r>
              <a:rPr lang="ru-RU" sz="1200" b="0" dirty="0"/>
              <a:t>тыс.тг.</a:t>
            </a:r>
          </a:p>
          <a:p>
            <a:pPr>
              <a:defRPr sz="1200" b="0"/>
            </a:pPr>
            <a:r>
              <a:rPr lang="ru-RU" sz="1200" b="0" dirty="0"/>
              <a:t>дополнит.</a:t>
            </a:r>
          </a:p>
        </c:rich>
      </c:tx>
      <c:layout>
        <c:manualLayout>
          <c:xMode val="edge"/>
          <c:yMode val="edge"/>
          <c:x val="0.78728480059950079"/>
          <c:y val="0.13281633581931854"/>
        </c:manualLayout>
      </c:layout>
      <c:overlay val="1"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"/>
          <c:y val="3.5838096178614012E-2"/>
          <c:w val="1"/>
          <c:h val="0.61541927440160971"/>
        </c:manualLayout>
      </c:layout>
      <c:bar3DChart>
        <c:barDir val="col"/>
        <c:grouping val="stacked"/>
        <c:ser>
          <c:idx val="0"/>
          <c:order val="0"/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1655545897950445E-2"/>
                  <c:y val="-0.2346554086582972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 2 786 738 </a:t>
                    </a:r>
                    <a:r>
                      <a:rPr lang="ru-RU" b="0" dirty="0" smtClean="0"/>
                      <a:t>тыс.тг.</a:t>
                    </a:r>
                    <a:endParaRPr lang="en-US" b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0491644719214234E-2"/>
                  <c:y val="-0.32032829685590769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 3 164 454 </a:t>
                    </a:r>
                    <a:r>
                      <a:rPr lang="ru-RU" b="0" dirty="0" smtClean="0"/>
                      <a:t>тыс.тг.</a:t>
                    </a:r>
                    <a:endParaRPr lang="en-US" b="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Val val="1"/>
          </c:dLbls>
          <c:cat>
            <c:strRef>
              <c:f>Лист1!$A$34:$A$35</c:f>
              <c:strCache>
                <c:ptCount val="2"/>
                <c:pt idx="0">
                  <c:v>Сумма договора на 2013 год</c:v>
                </c:pt>
                <c:pt idx="1">
                  <c:v>Сумма с учетом дополнительного финансирования</c:v>
                </c:pt>
              </c:strCache>
            </c:strRef>
          </c:cat>
          <c:val>
            <c:numRef>
              <c:f>Лист1!$B$34:$B$35</c:f>
              <c:numCache>
                <c:formatCode>_-* #,##0_-;\-* #,##0_-;_-* "-"??_-;_-@_-</c:formatCode>
                <c:ptCount val="2"/>
                <c:pt idx="0">
                  <c:v>2786738</c:v>
                </c:pt>
                <c:pt idx="1">
                  <c:v>3164453.8984599803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61080320"/>
        <c:axId val="61081856"/>
        <c:axId val="0"/>
      </c:bar3DChart>
      <c:catAx>
        <c:axId val="61080320"/>
        <c:scaling>
          <c:orientation val="minMax"/>
        </c:scaling>
        <c:axPos val="b"/>
        <c:majorTickMark val="none"/>
        <c:tickLblPos val="nextTo"/>
        <c:crossAx val="61081856"/>
        <c:crosses val="autoZero"/>
        <c:auto val="1"/>
        <c:lblAlgn val="ctr"/>
        <c:lblOffset val="100"/>
      </c:catAx>
      <c:valAx>
        <c:axId val="6108185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tickLblPos val="none"/>
        <c:crossAx val="61080320"/>
        <c:crosses val="autoZero"/>
        <c:crossBetween val="between"/>
      </c:valAx>
    </c:plotArea>
    <c:plotVisOnly val="1"/>
    <c:dispBlanksAs val="gap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2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CCC03-626C-45E3-ACB4-F3D80F6F352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D9E4A36-B73F-4001-89F9-E14EA86D8D4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Доля клинического персонала, подготовленного к научно-образовательной деятельности по международным стандартам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C41F13-AA48-420D-A246-C4ED4C5000C3}" type="parTrans" cxnId="{33B0FAC8-708D-4133-903E-D502883F2A93}">
      <dgm:prSet/>
      <dgm:spPr/>
      <dgm:t>
        <a:bodyPr/>
        <a:lstStyle/>
        <a:p>
          <a:endParaRPr lang="ru-RU"/>
        </a:p>
      </dgm:t>
    </dgm:pt>
    <dgm:pt modelId="{43A3F900-3AC0-47CC-9816-57FCFAFD776C}" type="sibTrans" cxnId="{33B0FAC8-708D-4133-903E-D502883F2A93}">
      <dgm:prSet/>
      <dgm:spPr/>
      <dgm:t>
        <a:bodyPr/>
        <a:lstStyle/>
        <a:p>
          <a:endParaRPr lang="ru-RU"/>
        </a:p>
      </dgm:t>
    </dgm:pt>
    <dgm:pt modelId="{4AC1D081-BA05-4E1B-A76B-3CA274E3CE1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Пополнение</a:t>
          </a:r>
        </a:p>
        <a:p>
          <a:pPr algn="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библиотечного </a:t>
          </a:r>
        </a:p>
        <a:p>
          <a:pPr algn="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фонда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9971E1-6E82-4FA8-BA3A-BD15F4FCB426}" type="parTrans" cxnId="{AF2B697C-25DD-4473-BDCC-56EC4A54E38D}">
      <dgm:prSet/>
      <dgm:spPr/>
      <dgm:t>
        <a:bodyPr/>
        <a:lstStyle/>
        <a:p>
          <a:endParaRPr lang="ru-RU"/>
        </a:p>
      </dgm:t>
    </dgm:pt>
    <dgm:pt modelId="{79280D0F-2240-4B62-BA1F-8B2F4A65DDDA}" type="sibTrans" cxnId="{AF2B697C-25DD-4473-BDCC-56EC4A54E38D}">
      <dgm:prSet/>
      <dgm:spPr/>
      <dgm:t>
        <a:bodyPr/>
        <a:lstStyle/>
        <a:p>
          <a:endParaRPr lang="ru-RU"/>
        </a:p>
      </dgm:t>
    </dgm:pt>
    <dgm:pt modelId="{94328FCB-FBDF-4498-9631-A3D8F6ED5D5D}" type="pres">
      <dgm:prSet presAssocID="{B5BCCC03-626C-45E3-ACB4-F3D80F6F352D}" presName="linearFlow" presStyleCnt="0">
        <dgm:presLayoutVars>
          <dgm:dir/>
          <dgm:resizeHandles val="exact"/>
        </dgm:presLayoutVars>
      </dgm:prSet>
      <dgm:spPr/>
    </dgm:pt>
    <dgm:pt modelId="{55581273-4379-474E-BF1B-4B203F6F2D21}" type="pres">
      <dgm:prSet presAssocID="{AD9E4A36-B73F-4001-89F9-E14EA86D8D41}" presName="composite" presStyleCnt="0"/>
      <dgm:spPr/>
    </dgm:pt>
    <dgm:pt modelId="{B26B4CDA-D57B-441C-AD5D-EE5CF206EDE4}" type="pres">
      <dgm:prSet presAssocID="{AD9E4A36-B73F-4001-89F9-E14EA86D8D41}" presName="imgShp" presStyleLbl="fgImgPlace1" presStyleIdx="0" presStyleCnt="2" custLinFactNeighborX="-151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82ED45-9469-402C-A66B-719056A319E9}" type="pres">
      <dgm:prSet presAssocID="{AD9E4A36-B73F-4001-89F9-E14EA86D8D41}" presName="txShp" presStyleLbl="node1" presStyleIdx="0" presStyleCnt="2" custScaleX="130148" custScaleY="77039" custLinFactNeighborY="10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4B7ED-E502-4D77-B096-D5CD1097B450}" type="pres">
      <dgm:prSet presAssocID="{43A3F900-3AC0-47CC-9816-57FCFAFD776C}" presName="spacing" presStyleCnt="0"/>
      <dgm:spPr/>
    </dgm:pt>
    <dgm:pt modelId="{4FD762D2-ABE4-4B5B-B4C4-4EDC78266AD5}" type="pres">
      <dgm:prSet presAssocID="{4AC1D081-BA05-4E1B-A76B-3CA274E3CE15}" presName="composite" presStyleCnt="0"/>
      <dgm:spPr/>
    </dgm:pt>
    <dgm:pt modelId="{DB9FA519-03C4-4C4D-9CF1-B5C0805FB8BA}" type="pres">
      <dgm:prSet presAssocID="{4AC1D081-BA05-4E1B-A76B-3CA274E3CE15}" presName="imgShp" presStyleLbl="fgImgPlace1" presStyleIdx="1" presStyleCnt="2" custLinFactNeighborX="-11345" custLinFactNeighborY="-312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645C78E-467F-418B-95FA-67A68E94F84F}" type="pres">
      <dgm:prSet presAssocID="{4AC1D081-BA05-4E1B-A76B-3CA274E3CE15}" presName="txShp" presStyleLbl="node1" presStyleIdx="1" presStyleCnt="2" custScaleX="127587" custScaleY="70504" custLinFactNeighborY="-35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0FAC8-708D-4133-903E-D502883F2A93}" srcId="{B5BCCC03-626C-45E3-ACB4-F3D80F6F352D}" destId="{AD9E4A36-B73F-4001-89F9-E14EA86D8D41}" srcOrd="0" destOrd="0" parTransId="{ACC41F13-AA48-420D-A246-C4ED4C5000C3}" sibTransId="{43A3F900-3AC0-47CC-9816-57FCFAFD776C}"/>
    <dgm:cxn modelId="{AF2B697C-25DD-4473-BDCC-56EC4A54E38D}" srcId="{B5BCCC03-626C-45E3-ACB4-F3D80F6F352D}" destId="{4AC1D081-BA05-4E1B-A76B-3CA274E3CE15}" srcOrd="1" destOrd="0" parTransId="{1B9971E1-6E82-4FA8-BA3A-BD15F4FCB426}" sibTransId="{79280D0F-2240-4B62-BA1F-8B2F4A65DDDA}"/>
    <dgm:cxn modelId="{E239A985-D99C-45FE-83A6-18AF8F6922C8}" type="presOf" srcId="{AD9E4A36-B73F-4001-89F9-E14EA86D8D41}" destId="{EB82ED45-9469-402C-A66B-719056A319E9}" srcOrd="0" destOrd="0" presId="urn:microsoft.com/office/officeart/2005/8/layout/vList3#1"/>
    <dgm:cxn modelId="{56DC2C3E-4E81-4B94-8A43-E9CC480F98B9}" type="presOf" srcId="{4AC1D081-BA05-4E1B-A76B-3CA274E3CE15}" destId="{9645C78E-467F-418B-95FA-67A68E94F84F}" srcOrd="0" destOrd="0" presId="urn:microsoft.com/office/officeart/2005/8/layout/vList3#1"/>
    <dgm:cxn modelId="{BA081634-A709-4DA8-9DAD-F899517B9ADC}" type="presOf" srcId="{B5BCCC03-626C-45E3-ACB4-F3D80F6F352D}" destId="{94328FCB-FBDF-4498-9631-A3D8F6ED5D5D}" srcOrd="0" destOrd="0" presId="urn:microsoft.com/office/officeart/2005/8/layout/vList3#1"/>
    <dgm:cxn modelId="{31414481-6F58-4ECC-9518-CE4A84F89A8E}" type="presParOf" srcId="{94328FCB-FBDF-4498-9631-A3D8F6ED5D5D}" destId="{55581273-4379-474E-BF1B-4B203F6F2D21}" srcOrd="0" destOrd="0" presId="urn:microsoft.com/office/officeart/2005/8/layout/vList3#1"/>
    <dgm:cxn modelId="{9F4001BE-C9D5-4945-AF89-BF512DBD0EAA}" type="presParOf" srcId="{55581273-4379-474E-BF1B-4B203F6F2D21}" destId="{B26B4CDA-D57B-441C-AD5D-EE5CF206EDE4}" srcOrd="0" destOrd="0" presId="urn:microsoft.com/office/officeart/2005/8/layout/vList3#1"/>
    <dgm:cxn modelId="{43782709-31B1-4CDE-94A2-0F084C129CB2}" type="presParOf" srcId="{55581273-4379-474E-BF1B-4B203F6F2D21}" destId="{EB82ED45-9469-402C-A66B-719056A319E9}" srcOrd="1" destOrd="0" presId="urn:microsoft.com/office/officeart/2005/8/layout/vList3#1"/>
    <dgm:cxn modelId="{087F2D96-EA61-4EEA-8E91-57FFC866A051}" type="presParOf" srcId="{94328FCB-FBDF-4498-9631-A3D8F6ED5D5D}" destId="{B4A4B7ED-E502-4D77-B096-D5CD1097B450}" srcOrd="1" destOrd="0" presId="urn:microsoft.com/office/officeart/2005/8/layout/vList3#1"/>
    <dgm:cxn modelId="{157C5964-D428-407B-97ED-E73E295AC99D}" type="presParOf" srcId="{94328FCB-FBDF-4498-9631-A3D8F6ED5D5D}" destId="{4FD762D2-ABE4-4B5B-B4C4-4EDC78266AD5}" srcOrd="2" destOrd="0" presId="urn:microsoft.com/office/officeart/2005/8/layout/vList3#1"/>
    <dgm:cxn modelId="{9B61CA27-525A-49F0-AC37-4FFB3A4424A4}" type="presParOf" srcId="{4FD762D2-ABE4-4B5B-B4C4-4EDC78266AD5}" destId="{DB9FA519-03C4-4C4D-9CF1-B5C0805FB8BA}" srcOrd="0" destOrd="0" presId="urn:microsoft.com/office/officeart/2005/8/layout/vList3#1"/>
    <dgm:cxn modelId="{C8C562C9-076E-4312-A83A-787A493B4BF3}" type="presParOf" srcId="{4FD762D2-ABE4-4B5B-B4C4-4EDC78266AD5}" destId="{9645C78E-467F-418B-95FA-67A68E94F84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A8F46-9722-4CED-B74A-5232F1B065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69EF5-9499-4277-9407-8EF85613CAF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2014 год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функциональной нейрохирургии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Прохождение национальной аккредитации</a:t>
          </a:r>
        </a:p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Лидирующая клиника в Средней Азии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641C2CE1-E3EB-40B9-8422-27CBFC84BD0F}" type="parTrans" cxnId="{B3BF57E0-3EA1-4D24-ACDD-295C733FEB6C}">
      <dgm:prSet/>
      <dgm:spPr/>
      <dgm:t>
        <a:bodyPr/>
        <a:lstStyle/>
        <a:p>
          <a:endParaRPr lang="ru-RU"/>
        </a:p>
      </dgm:t>
    </dgm:pt>
    <dgm:pt modelId="{9FF092D4-AF5F-49CF-91B7-34EA54459B52}" type="sibTrans" cxnId="{B3BF57E0-3EA1-4D24-ACDD-295C733FEB6C}">
      <dgm:prSet/>
      <dgm:spPr/>
      <dgm:t>
        <a:bodyPr/>
        <a:lstStyle/>
        <a:p>
          <a:endParaRPr lang="ru-RU"/>
        </a:p>
      </dgm:t>
    </dgm:pt>
    <dgm:pt modelId="{4A123E49-F9F2-4555-9E7A-6A77D3A5F463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1A150EF-58A6-416C-99F5-F24B3D56AD29}" type="parTrans" cxnId="{94A054F9-907B-4785-916E-8A97087B67B4}">
      <dgm:prSet/>
      <dgm:spPr/>
      <dgm:t>
        <a:bodyPr/>
        <a:lstStyle/>
        <a:p>
          <a:endParaRPr lang="ru-RU"/>
        </a:p>
      </dgm:t>
    </dgm:pt>
    <dgm:pt modelId="{CD9EB2FF-3511-48D0-A049-9AEF3787C57A}" type="sibTrans" cxnId="{94A054F9-907B-4785-916E-8A97087B67B4}">
      <dgm:prSet/>
      <dgm:spPr/>
      <dgm:t>
        <a:bodyPr/>
        <a:lstStyle/>
        <a:p>
          <a:endParaRPr lang="ru-RU"/>
        </a:p>
      </dgm:t>
    </dgm:pt>
    <dgm:pt modelId="{F372B9CB-52C1-4731-8164-4BEA88584605}">
      <dgm:prSet custT="1"/>
      <dgm:spPr/>
      <dgm:t>
        <a:bodyPr/>
        <a:lstStyle/>
        <a:p>
          <a:endParaRPr lang="ru-RU" sz="1600" b="1" dirty="0" smtClean="0">
            <a:solidFill>
              <a:srgbClr val="0033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62822-9BE9-4F41-B323-7DFFD4477A9B}" type="parTrans" cxnId="{45A15DF1-B679-43D1-BDEF-6D3A07C2987A}">
      <dgm:prSet/>
      <dgm:spPr/>
      <dgm:t>
        <a:bodyPr/>
        <a:lstStyle/>
        <a:p>
          <a:endParaRPr lang="ru-RU"/>
        </a:p>
      </dgm:t>
    </dgm:pt>
    <dgm:pt modelId="{8E39FE5C-419E-40D7-9715-90ADD115EEC1}" type="sibTrans" cxnId="{45A15DF1-B679-43D1-BDEF-6D3A07C2987A}">
      <dgm:prSet/>
      <dgm:spPr/>
      <dgm:t>
        <a:bodyPr/>
        <a:lstStyle/>
        <a:p>
          <a:endParaRPr lang="ru-RU"/>
        </a:p>
      </dgm:t>
    </dgm:pt>
    <dgm:pt modelId="{FEACD45A-5A68-49AD-B555-0E827560839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AC1EBF-D197-406E-A552-5C2A527347E9}" type="parTrans" cxnId="{A55C3588-ED2D-45C3-852A-24E2CCCB5701}">
      <dgm:prSet/>
      <dgm:spPr/>
      <dgm:t>
        <a:bodyPr/>
        <a:lstStyle/>
        <a:p>
          <a:endParaRPr lang="ru-RU"/>
        </a:p>
      </dgm:t>
    </dgm:pt>
    <dgm:pt modelId="{F72C859D-4FB9-49B6-8DE2-D41FC4DEA976}" type="sibTrans" cxnId="{A55C3588-ED2D-45C3-852A-24E2CCCB5701}">
      <dgm:prSet/>
      <dgm:spPr/>
      <dgm:t>
        <a:bodyPr/>
        <a:lstStyle/>
        <a:p>
          <a:endParaRPr lang="ru-RU"/>
        </a:p>
      </dgm:t>
    </dgm:pt>
    <dgm:pt modelId="{D3B1D43C-5E1E-49FD-9A9C-55137D7A33A0}">
      <dgm:prSet phldrT="[Текст]"/>
      <dgm:spPr/>
      <dgm:t>
        <a:bodyPr/>
        <a:lstStyle/>
        <a:p>
          <a:endParaRPr lang="ru-RU" dirty="0"/>
        </a:p>
      </dgm:t>
    </dgm:pt>
    <dgm:pt modelId="{9E10D857-2224-4DC2-9195-736C4F9B9A87}" type="sibTrans" cxnId="{EBF9DBCB-C2F7-481C-9CAD-F78FEA571B0C}">
      <dgm:prSet/>
      <dgm:spPr/>
      <dgm:t>
        <a:bodyPr/>
        <a:lstStyle/>
        <a:p>
          <a:endParaRPr lang="ru-RU"/>
        </a:p>
      </dgm:t>
    </dgm:pt>
    <dgm:pt modelId="{40D440AD-E336-4BAF-BEAD-15595C902690}" type="parTrans" cxnId="{EBF9DBCB-C2F7-481C-9CAD-F78FEA571B0C}">
      <dgm:prSet/>
      <dgm:spPr/>
      <dgm:t>
        <a:bodyPr/>
        <a:lstStyle/>
        <a:p>
          <a:endParaRPr lang="ru-RU"/>
        </a:p>
      </dgm:t>
    </dgm:pt>
    <dgm:pt modelId="{19829017-3887-4BD4-9154-CBE8C95404BD}">
      <dgm:prSet phldrT="[Текст]"/>
      <dgm:spPr/>
      <dgm:t>
        <a:bodyPr/>
        <a:lstStyle/>
        <a:p>
          <a:endParaRPr lang="ru-RU" dirty="0"/>
        </a:p>
      </dgm:t>
    </dgm:pt>
    <dgm:pt modelId="{42986258-8887-4282-A2E2-652C5E3E285E}" type="sibTrans" cxnId="{4A712121-8E94-4C2E-BE77-34B02027FE1F}">
      <dgm:prSet/>
      <dgm:spPr/>
      <dgm:t>
        <a:bodyPr/>
        <a:lstStyle/>
        <a:p>
          <a:endParaRPr lang="ru-RU"/>
        </a:p>
      </dgm:t>
    </dgm:pt>
    <dgm:pt modelId="{E8712941-5B45-4B3E-8907-38861558BDFF}" type="parTrans" cxnId="{4A712121-8E94-4C2E-BE77-34B02027FE1F}">
      <dgm:prSet/>
      <dgm:spPr/>
      <dgm:t>
        <a:bodyPr/>
        <a:lstStyle/>
        <a:p>
          <a:endParaRPr lang="ru-RU"/>
        </a:p>
      </dgm:t>
    </dgm:pt>
    <dgm:pt modelId="{C5D09FBF-E4ED-4067-B524-3E6953EA3F2E}">
      <dgm:prSet phldrT="[Текст]" custScaleX="123661" custScaleY="31571" custLinFactNeighborX="-16260" custLinFactNeighborY="-86789"/>
      <dgm:spPr/>
      <dgm:t>
        <a:bodyPr/>
        <a:lstStyle/>
        <a:p>
          <a:endParaRPr lang="ru-RU" dirty="0"/>
        </a:p>
      </dgm:t>
    </dgm:pt>
    <dgm:pt modelId="{E35E459B-76A8-4F7C-A60E-2A33A34681D2}" type="parTrans" cxnId="{967F5F6B-86A1-47BB-8F32-02091FC06903}">
      <dgm:prSet/>
      <dgm:spPr/>
      <dgm:t>
        <a:bodyPr/>
        <a:lstStyle/>
        <a:p>
          <a:endParaRPr lang="ru-RU"/>
        </a:p>
      </dgm:t>
    </dgm:pt>
    <dgm:pt modelId="{D1034BEA-FD49-4CFD-80AE-D6A20C478875}" type="sibTrans" cxnId="{967F5F6B-86A1-47BB-8F32-02091FC06903}">
      <dgm:prSet/>
      <dgm:spPr/>
      <dgm:t>
        <a:bodyPr/>
        <a:lstStyle/>
        <a:p>
          <a:endParaRPr lang="ru-RU"/>
        </a:p>
      </dgm:t>
    </dgm:pt>
    <dgm:pt modelId="{12D3A5BD-0C5F-45A7-AF87-61E11F861DE9}">
      <dgm:prSet phldrT="[Текст]" custScaleX="123661" custScaleY="31571" custLinFactNeighborX="-16260" custLinFactNeighborY="-86789"/>
      <dgm:spPr/>
      <dgm:t>
        <a:bodyPr/>
        <a:lstStyle/>
        <a:p>
          <a:endParaRPr lang="ru-RU" dirty="0"/>
        </a:p>
      </dgm:t>
    </dgm:pt>
    <dgm:pt modelId="{DAB20F29-31AD-4FF5-B645-2EAECF2FED30}" type="parTrans" cxnId="{48945001-786F-4E66-B644-735C179C1A22}">
      <dgm:prSet/>
      <dgm:spPr/>
      <dgm:t>
        <a:bodyPr/>
        <a:lstStyle/>
        <a:p>
          <a:endParaRPr lang="ru-RU"/>
        </a:p>
      </dgm:t>
    </dgm:pt>
    <dgm:pt modelId="{84D0DCC8-6AC8-4673-B774-0ED4305FAB13}" type="sibTrans" cxnId="{48945001-786F-4E66-B644-735C179C1A22}">
      <dgm:prSet/>
      <dgm:spPr/>
      <dgm:t>
        <a:bodyPr/>
        <a:lstStyle/>
        <a:p>
          <a:endParaRPr lang="ru-RU"/>
        </a:p>
      </dgm:t>
    </dgm:pt>
    <dgm:pt modelId="{01406545-9808-4504-A69D-4FC8F19EC05B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7501BC9-CBC1-4BAC-9E62-46B58BB2529D}" type="sibTrans" cxnId="{B1284638-A0B4-4C62-A909-6E7EFDA437CA}">
      <dgm:prSet/>
      <dgm:spPr/>
      <dgm:t>
        <a:bodyPr/>
        <a:lstStyle/>
        <a:p>
          <a:endParaRPr lang="ru-RU"/>
        </a:p>
      </dgm:t>
    </dgm:pt>
    <dgm:pt modelId="{E1C76D87-A195-4F39-80E0-B5D34E2F5B59}" type="parTrans" cxnId="{B1284638-A0B4-4C62-A909-6E7EFDA437CA}">
      <dgm:prSet/>
      <dgm:spPr/>
      <dgm:t>
        <a:bodyPr/>
        <a:lstStyle/>
        <a:p>
          <a:endParaRPr lang="ru-RU"/>
        </a:p>
      </dgm:t>
    </dgm:pt>
    <dgm:pt modelId="{28741D6E-3CBF-4460-B1A2-58F2A5D712AB}" type="pres">
      <dgm:prSet presAssocID="{778A8F46-9722-4CED-B74A-5232F1B0657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573F6-948D-4280-9F90-079F1BB239A3}" type="pres">
      <dgm:prSet presAssocID="{778A8F46-9722-4CED-B74A-5232F1B0657E}" presName="arrow" presStyleLbl="bgShp" presStyleIdx="0" presStyleCnt="1" custScaleX="100000" custScaleY="121967" custLinFactNeighborX="-5229"/>
      <dgm:spPr/>
    </dgm:pt>
    <dgm:pt modelId="{B3F1CCD2-3C0D-4AEB-9E2D-7A96A0BDD87D}" type="pres">
      <dgm:prSet presAssocID="{778A8F46-9722-4CED-B74A-5232F1B0657E}" presName="arrowDiagram5" presStyleCnt="0"/>
      <dgm:spPr/>
    </dgm:pt>
    <dgm:pt modelId="{CFC37C86-CFF1-4646-8449-6BEF61155B3C}" type="pres">
      <dgm:prSet presAssocID="{0DD69EF5-9499-4277-9407-8EF85613CAF5}" presName="bullet5a" presStyleLbl="node1" presStyleIdx="0" presStyleCnt="5" custScaleX="192187" custScaleY="171276" custLinFactX="-102771" custLinFactY="118087" custLinFactNeighborX="-200000" custLinFactNeighborY="200000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3470069-8BF2-4B03-938F-090F632B6303}" type="pres">
      <dgm:prSet presAssocID="{0DD69EF5-9499-4277-9407-8EF85613CAF5}" presName="textBox5a" presStyleLbl="revTx" presStyleIdx="0" presStyleCnt="5" custScaleX="417049" custScaleY="79301" custLinFactNeighborX="59667" custLinFactNeighborY="56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91F82-0D6F-49C5-A3D1-EA6A29C7D3D1}" type="pres">
      <dgm:prSet presAssocID="{01406545-9808-4504-A69D-4FC8F19EC05B}" presName="bullet5b" presStyleLbl="node1" presStyleIdx="1" presStyleCnt="5" custScaleX="177750" custScaleY="173224" custLinFactX="-100000" custLinFactY="16752" custLinFactNeighborX="-143277" custLinFactNeighborY="100000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C0503B9-FB4B-4782-A83B-56A477A932B2}" type="pres">
      <dgm:prSet presAssocID="{01406545-9808-4504-A69D-4FC8F19EC05B}" presName="textBox5b" presStyleLbl="revTx" presStyleIdx="1" presStyleCnt="5" custScaleX="339106" custScaleY="37568" custLinFactNeighborX="51844" custLinFactNeighborY="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CD5AB-40C3-4209-A27B-66F96486B646}" type="pres">
      <dgm:prSet presAssocID="{F372B9CB-52C1-4731-8164-4BEA88584605}" presName="bullet5c" presStyleLbl="node1" presStyleIdx="2" presStyleCnt="5" custScaleX="173225" custScaleY="168306" custLinFactX="-100000" custLinFactNeighborX="-115159" custLinFactNeighborY="53885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68BC30C-D8C0-48D9-8692-9D9C95DDE51E}" type="pres">
      <dgm:prSet presAssocID="{F372B9CB-52C1-4731-8164-4BEA88584605}" presName="textBox5c" presStyleLbl="revTx" presStyleIdx="2" presStyleCnt="5" custScaleX="282589" custScaleY="30220" custLinFactNeighborX="20490" custLinFactNeighborY="-10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56496-2475-4E27-A033-B9D48042F46B}" type="pres">
      <dgm:prSet presAssocID="{4A123E49-F9F2-4555-9E7A-6A77D3A5F463}" presName="bullet5d" presStyleLbl="node1" presStyleIdx="3" presStyleCnt="5" custScaleX="140601" custScaleY="137972" custLinFactX="-4445" custLinFactNeighborX="-100000" custLinFactNeighborY="-66309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F9C5FEB-584A-4976-9D98-E0B83CC4DC0A}" type="pres">
      <dgm:prSet presAssocID="{4A123E49-F9F2-4555-9E7A-6A77D3A5F463}" presName="textBox5d" presStyleLbl="revTx" presStyleIdx="3" presStyleCnt="5" custScaleX="222680" custScaleY="51911" custLinFactNeighborX="-6495" custLinFactNeighborY="-2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DF954-C3F6-4FAF-A43B-C613E6CB9BE9}" type="pres">
      <dgm:prSet presAssocID="{FEACD45A-5A68-49AD-B555-0E8275608398}" presName="bullet5e" presStyleLbl="node1" presStyleIdx="4" presStyleCnt="5" custLinFactY="-498" custLinFactNeighborX="32184" custLinFactNeighborY="-100000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F2D2EEE-ADCF-44EE-AEDD-19005386B484}" type="pres">
      <dgm:prSet presAssocID="{FEACD45A-5A68-49AD-B555-0E8275608398}" presName="textBox5e" presStyleLbl="revTx" presStyleIdx="4" presStyleCnt="5" custScaleX="109481" custScaleY="31571" custLinFactNeighborX="-14039" custLinFactNeighborY="-4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C3588-ED2D-45C3-852A-24E2CCCB5701}" srcId="{778A8F46-9722-4CED-B74A-5232F1B0657E}" destId="{FEACD45A-5A68-49AD-B555-0E8275608398}" srcOrd="4" destOrd="0" parTransId="{51AC1EBF-D197-406E-A552-5C2A527347E9}" sibTransId="{F72C859D-4FB9-49B6-8DE2-D41FC4DEA976}"/>
    <dgm:cxn modelId="{B1284638-A0B4-4C62-A909-6E7EFDA437CA}" srcId="{778A8F46-9722-4CED-B74A-5232F1B0657E}" destId="{01406545-9808-4504-A69D-4FC8F19EC05B}" srcOrd="1" destOrd="0" parTransId="{E1C76D87-A195-4F39-80E0-B5D34E2F5B59}" sibTransId="{D7501BC9-CBC1-4BAC-9E62-46B58BB2529D}"/>
    <dgm:cxn modelId="{967F5F6B-86A1-47BB-8F32-02091FC06903}" srcId="{778A8F46-9722-4CED-B74A-5232F1B0657E}" destId="{C5D09FBF-E4ED-4067-B524-3E6953EA3F2E}" srcOrd="5" destOrd="0" parTransId="{E35E459B-76A8-4F7C-A60E-2A33A34681D2}" sibTransId="{D1034BEA-FD49-4CFD-80AE-D6A20C478875}"/>
    <dgm:cxn modelId="{220B4A00-7F0F-4AAF-8284-52CD4A0E430E}" type="presOf" srcId="{F372B9CB-52C1-4731-8164-4BEA88584605}" destId="{068BC30C-D8C0-48D9-8692-9D9C95DDE51E}" srcOrd="0" destOrd="0" presId="urn:microsoft.com/office/officeart/2005/8/layout/arrow2"/>
    <dgm:cxn modelId="{45A15DF1-B679-43D1-BDEF-6D3A07C2987A}" srcId="{778A8F46-9722-4CED-B74A-5232F1B0657E}" destId="{F372B9CB-52C1-4731-8164-4BEA88584605}" srcOrd="2" destOrd="0" parTransId="{86362822-9BE9-4F41-B323-7DFFD4477A9B}" sibTransId="{8E39FE5C-419E-40D7-9715-90ADD115EEC1}"/>
    <dgm:cxn modelId="{479C4C69-DF1C-4DEC-A87F-D1E1B59B62B3}" type="presOf" srcId="{4A123E49-F9F2-4555-9E7A-6A77D3A5F463}" destId="{7F9C5FEB-584A-4976-9D98-E0B83CC4DC0A}" srcOrd="0" destOrd="0" presId="urn:microsoft.com/office/officeart/2005/8/layout/arrow2"/>
    <dgm:cxn modelId="{4A712121-8E94-4C2E-BE77-34B02027FE1F}" srcId="{778A8F46-9722-4CED-B74A-5232F1B0657E}" destId="{19829017-3887-4BD4-9154-CBE8C95404BD}" srcOrd="7" destOrd="0" parTransId="{E8712941-5B45-4B3E-8907-38861558BDFF}" sibTransId="{42986258-8887-4282-A2E2-652C5E3E285E}"/>
    <dgm:cxn modelId="{EBF9DBCB-C2F7-481C-9CAD-F78FEA571B0C}" srcId="{778A8F46-9722-4CED-B74A-5232F1B0657E}" destId="{D3B1D43C-5E1E-49FD-9A9C-55137D7A33A0}" srcOrd="6" destOrd="0" parTransId="{40D440AD-E336-4BAF-BEAD-15595C902690}" sibTransId="{9E10D857-2224-4DC2-9195-736C4F9B9A87}"/>
    <dgm:cxn modelId="{B3BF57E0-3EA1-4D24-ACDD-295C733FEB6C}" srcId="{778A8F46-9722-4CED-B74A-5232F1B0657E}" destId="{0DD69EF5-9499-4277-9407-8EF85613CAF5}" srcOrd="0" destOrd="0" parTransId="{641C2CE1-E3EB-40B9-8422-27CBFC84BD0F}" sibTransId="{9FF092D4-AF5F-49CF-91B7-34EA54459B52}"/>
    <dgm:cxn modelId="{A02CD28E-1613-4D9A-98D2-E5728E94EADE}" type="presOf" srcId="{0DD69EF5-9499-4277-9407-8EF85613CAF5}" destId="{33470069-8BF2-4B03-938F-090F632B6303}" srcOrd="0" destOrd="0" presId="urn:microsoft.com/office/officeart/2005/8/layout/arrow2"/>
    <dgm:cxn modelId="{D4CAE2CA-80BF-4A01-8328-3B3E80358C7A}" type="presOf" srcId="{778A8F46-9722-4CED-B74A-5232F1B0657E}" destId="{28741D6E-3CBF-4460-B1A2-58F2A5D712AB}" srcOrd="0" destOrd="0" presId="urn:microsoft.com/office/officeart/2005/8/layout/arrow2"/>
    <dgm:cxn modelId="{94A054F9-907B-4785-916E-8A97087B67B4}" srcId="{778A8F46-9722-4CED-B74A-5232F1B0657E}" destId="{4A123E49-F9F2-4555-9E7A-6A77D3A5F463}" srcOrd="3" destOrd="0" parTransId="{31A150EF-58A6-416C-99F5-F24B3D56AD29}" sibTransId="{CD9EB2FF-3511-48D0-A049-9AEF3787C57A}"/>
    <dgm:cxn modelId="{48945001-786F-4E66-B644-735C179C1A22}" srcId="{778A8F46-9722-4CED-B74A-5232F1B0657E}" destId="{12D3A5BD-0C5F-45A7-AF87-61E11F861DE9}" srcOrd="8" destOrd="0" parTransId="{DAB20F29-31AD-4FF5-B645-2EAECF2FED30}" sibTransId="{84D0DCC8-6AC8-4673-B774-0ED4305FAB13}"/>
    <dgm:cxn modelId="{BE4353F0-C15A-4D7D-8E15-1C3265F1C670}" type="presOf" srcId="{01406545-9808-4504-A69D-4FC8F19EC05B}" destId="{DC0503B9-FB4B-4782-A83B-56A477A932B2}" srcOrd="0" destOrd="0" presId="urn:microsoft.com/office/officeart/2005/8/layout/arrow2"/>
    <dgm:cxn modelId="{54C4492F-9CD1-4C9C-B93A-3196F558AE5A}" type="presOf" srcId="{FEACD45A-5A68-49AD-B555-0E8275608398}" destId="{9F2D2EEE-ADCF-44EE-AEDD-19005386B484}" srcOrd="0" destOrd="0" presId="urn:microsoft.com/office/officeart/2005/8/layout/arrow2"/>
    <dgm:cxn modelId="{4DA08827-8E61-4477-85C8-C09F2D95DC9F}" type="presParOf" srcId="{28741D6E-3CBF-4460-B1A2-58F2A5D712AB}" destId="{809573F6-948D-4280-9F90-079F1BB239A3}" srcOrd="0" destOrd="0" presId="urn:microsoft.com/office/officeart/2005/8/layout/arrow2"/>
    <dgm:cxn modelId="{F2DB8A6E-4C03-4CCF-A9F1-220F6829C542}" type="presParOf" srcId="{28741D6E-3CBF-4460-B1A2-58F2A5D712AB}" destId="{B3F1CCD2-3C0D-4AEB-9E2D-7A96A0BDD87D}" srcOrd="1" destOrd="0" presId="urn:microsoft.com/office/officeart/2005/8/layout/arrow2"/>
    <dgm:cxn modelId="{5A78E77C-02A9-49AE-B8ED-5FBCF2B2765F}" type="presParOf" srcId="{B3F1CCD2-3C0D-4AEB-9E2D-7A96A0BDD87D}" destId="{CFC37C86-CFF1-4646-8449-6BEF61155B3C}" srcOrd="0" destOrd="0" presId="urn:microsoft.com/office/officeart/2005/8/layout/arrow2"/>
    <dgm:cxn modelId="{0AE235DA-96B3-43A7-B534-1BC3311B70C5}" type="presParOf" srcId="{B3F1CCD2-3C0D-4AEB-9E2D-7A96A0BDD87D}" destId="{33470069-8BF2-4B03-938F-090F632B6303}" srcOrd="1" destOrd="0" presId="urn:microsoft.com/office/officeart/2005/8/layout/arrow2"/>
    <dgm:cxn modelId="{2DC2535C-68B3-4BCE-B436-7143D4D8222C}" type="presParOf" srcId="{B3F1CCD2-3C0D-4AEB-9E2D-7A96A0BDD87D}" destId="{32D91F82-0D6F-49C5-A3D1-EA6A29C7D3D1}" srcOrd="2" destOrd="0" presId="urn:microsoft.com/office/officeart/2005/8/layout/arrow2"/>
    <dgm:cxn modelId="{1B89FDE4-0B4F-4B6F-8AFC-8B40CF8DA9C1}" type="presParOf" srcId="{B3F1CCD2-3C0D-4AEB-9E2D-7A96A0BDD87D}" destId="{DC0503B9-FB4B-4782-A83B-56A477A932B2}" srcOrd="3" destOrd="0" presId="urn:microsoft.com/office/officeart/2005/8/layout/arrow2"/>
    <dgm:cxn modelId="{F689E795-BEAA-47D2-A902-3EBD4510691E}" type="presParOf" srcId="{B3F1CCD2-3C0D-4AEB-9E2D-7A96A0BDD87D}" destId="{477CD5AB-40C3-4209-A27B-66F96486B646}" srcOrd="4" destOrd="0" presId="urn:microsoft.com/office/officeart/2005/8/layout/arrow2"/>
    <dgm:cxn modelId="{B633B4F1-A0EE-48A5-8D78-EDC1DC2DA399}" type="presParOf" srcId="{B3F1CCD2-3C0D-4AEB-9E2D-7A96A0BDD87D}" destId="{068BC30C-D8C0-48D9-8692-9D9C95DDE51E}" srcOrd="5" destOrd="0" presId="urn:microsoft.com/office/officeart/2005/8/layout/arrow2"/>
    <dgm:cxn modelId="{644A1EA2-CB17-4D48-A883-7364AE436E6E}" type="presParOf" srcId="{B3F1CCD2-3C0D-4AEB-9E2D-7A96A0BDD87D}" destId="{63556496-2475-4E27-A033-B9D48042F46B}" srcOrd="6" destOrd="0" presId="urn:microsoft.com/office/officeart/2005/8/layout/arrow2"/>
    <dgm:cxn modelId="{65E94A0E-5301-4F8E-8F7B-AC61172162AD}" type="presParOf" srcId="{B3F1CCD2-3C0D-4AEB-9E2D-7A96A0BDD87D}" destId="{7F9C5FEB-584A-4976-9D98-E0B83CC4DC0A}" srcOrd="7" destOrd="0" presId="urn:microsoft.com/office/officeart/2005/8/layout/arrow2"/>
    <dgm:cxn modelId="{686521C9-A699-4AE6-AADF-7FEBBB150978}" type="presParOf" srcId="{B3F1CCD2-3C0D-4AEB-9E2D-7A96A0BDD87D}" destId="{69EDF954-C3F6-4FAF-A43B-C613E6CB9BE9}" srcOrd="8" destOrd="0" presId="urn:microsoft.com/office/officeart/2005/8/layout/arrow2"/>
    <dgm:cxn modelId="{46E67075-7D67-4779-B8B5-A5171D444F7B}" type="presParOf" srcId="{B3F1CCD2-3C0D-4AEB-9E2D-7A96A0BDD87D}" destId="{9F2D2EEE-ADCF-44EE-AEDD-19005386B48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82ED45-9469-402C-A66B-719056A319E9}">
      <dsp:nvSpPr>
        <dsp:cNvPr id="0" name=""/>
        <dsp:cNvSpPr/>
      </dsp:nvSpPr>
      <dsp:spPr>
        <a:xfrm rot="10800000">
          <a:off x="428267" y="705047"/>
          <a:ext cx="3676985" cy="1095377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26996" tIns="53340" rIns="99568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Доля клинического персонала, подготовленного к научно-образовательной деятельности по международным стандартам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28267" y="705047"/>
        <a:ext cx="3676985" cy="1095377"/>
      </dsp:txXfrm>
    </dsp:sp>
    <dsp:sp modelId="{B26B4CDA-D57B-441C-AD5D-EE5CF206EDE4}">
      <dsp:nvSpPr>
        <dsp:cNvPr id="0" name=""/>
        <dsp:cNvSpPr/>
      </dsp:nvSpPr>
      <dsp:spPr>
        <a:xfrm>
          <a:off x="0" y="397935"/>
          <a:ext cx="1421848" cy="14218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5C78E-467F-418B-95FA-67A68E94F84F}">
      <dsp:nvSpPr>
        <dsp:cNvPr id="0" name=""/>
        <dsp:cNvSpPr/>
      </dsp:nvSpPr>
      <dsp:spPr>
        <a:xfrm rot="10800000">
          <a:off x="482533" y="1944220"/>
          <a:ext cx="3604631" cy="1002459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26996" tIns="53340" rIns="99568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Пополнение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библиотечного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фонда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82533" y="1944220"/>
        <a:ext cx="3604631" cy="1002459"/>
      </dsp:txXfrm>
    </dsp:sp>
    <dsp:sp modelId="{DB9FA519-03C4-4C4D-9CF1-B5C0805FB8BA}">
      <dsp:nvSpPr>
        <dsp:cNvPr id="0" name=""/>
        <dsp:cNvSpPr/>
      </dsp:nvSpPr>
      <dsp:spPr>
        <a:xfrm>
          <a:off x="0" y="1800201"/>
          <a:ext cx="1421848" cy="14218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9573F6-948D-4280-9F90-079F1BB239A3}">
      <dsp:nvSpPr>
        <dsp:cNvPr id="0" name=""/>
        <dsp:cNvSpPr/>
      </dsp:nvSpPr>
      <dsp:spPr>
        <a:xfrm>
          <a:off x="0" y="5"/>
          <a:ext cx="8784975" cy="66967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37C86-CFF1-4646-8449-6BEF61155B3C}">
      <dsp:nvSpPr>
        <dsp:cNvPr id="0" name=""/>
        <dsp:cNvSpPr/>
      </dsp:nvSpPr>
      <dsp:spPr>
        <a:xfrm>
          <a:off x="547780" y="5256585"/>
          <a:ext cx="388322" cy="34607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70069-8BF2-4B03-938F-090F632B6303}">
      <dsp:nvSpPr>
        <dsp:cNvPr id="0" name=""/>
        <dsp:cNvSpPr/>
      </dsp:nvSpPr>
      <dsp:spPr>
        <a:xfrm>
          <a:off x="216020" y="5660464"/>
          <a:ext cx="4799532" cy="1036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2014 год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Развитие функциональной нейрохирургии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Прохождение национальной аккредитации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Лидирующая клиника в Средней Азии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16020" y="5660464"/>
        <a:ext cx="4799532" cy="1036277"/>
      </dsp:txXfrm>
    </dsp:sp>
    <dsp:sp modelId="{32D91F82-0D6F-49C5-A3D1-EA6A29C7D3D1}">
      <dsp:nvSpPr>
        <dsp:cNvPr id="0" name=""/>
        <dsp:cNvSpPr/>
      </dsp:nvSpPr>
      <dsp:spPr>
        <a:xfrm>
          <a:off x="1454074" y="3888431"/>
          <a:ext cx="562150" cy="547836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503B9-FB4B-4782-A83B-56A477A932B2}">
      <dsp:nvSpPr>
        <dsp:cNvPr id="0" name=""/>
        <dsp:cNvSpPr/>
      </dsp:nvSpPr>
      <dsp:spPr>
        <a:xfrm>
          <a:off x="1517131" y="4608523"/>
          <a:ext cx="4945203" cy="864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7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17131" y="4608523"/>
        <a:ext cx="4945203" cy="864276"/>
      </dsp:txXfrm>
    </dsp:sp>
    <dsp:sp modelId="{477CD5AB-40C3-4209-A27B-66F96486B646}">
      <dsp:nvSpPr>
        <dsp:cNvPr id="0" name=""/>
        <dsp:cNvSpPr/>
      </dsp:nvSpPr>
      <dsp:spPr>
        <a:xfrm>
          <a:off x="2690335" y="2880320"/>
          <a:ext cx="730453" cy="70971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BC30C-D8C0-48D9-8692-9D9C95DDE51E}">
      <dsp:nvSpPr>
        <dsp:cNvPr id="0" name=""/>
        <dsp:cNvSpPr/>
      </dsp:nvSpPr>
      <dsp:spPr>
        <a:xfrm>
          <a:off x="2762351" y="3748003"/>
          <a:ext cx="4791297" cy="93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43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33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2351" y="3748003"/>
        <a:ext cx="4791297" cy="932505"/>
      </dsp:txXfrm>
    </dsp:sp>
    <dsp:sp modelId="{63556496-2475-4E27-A033-B9D48042F46B}">
      <dsp:nvSpPr>
        <dsp:cNvPr id="0" name=""/>
        <dsp:cNvSpPr/>
      </dsp:nvSpPr>
      <dsp:spPr>
        <a:xfrm>
          <a:off x="4706558" y="1678059"/>
          <a:ext cx="765809" cy="75149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C5FEB-584A-4976-9D98-E0B83CC4DC0A}">
      <dsp:nvSpPr>
        <dsp:cNvPr id="0" name=""/>
        <dsp:cNvSpPr/>
      </dsp:nvSpPr>
      <dsp:spPr>
        <a:xfrm>
          <a:off x="4466484" y="2482822"/>
          <a:ext cx="3912476" cy="190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60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466484" y="2482822"/>
        <a:ext cx="3912476" cy="1909654"/>
      </dsp:txXfrm>
    </dsp:sp>
    <dsp:sp modelId="{69EDF954-C3F6-4FAF-A43B-C613E6CB9BE9}">
      <dsp:nvSpPr>
        <dsp:cNvPr id="0" name=""/>
        <dsp:cNvSpPr/>
      </dsp:nvSpPr>
      <dsp:spPr>
        <a:xfrm>
          <a:off x="7291691" y="1008112"/>
          <a:ext cx="694013" cy="69401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D2EEE-ADCF-44EE-AEDD-19005386B484}">
      <dsp:nvSpPr>
        <dsp:cNvPr id="0" name=""/>
        <dsp:cNvSpPr/>
      </dsp:nvSpPr>
      <dsp:spPr>
        <a:xfrm>
          <a:off x="7085382" y="1676504"/>
          <a:ext cx="1923575" cy="127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743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85382" y="1676504"/>
        <a:ext cx="1923575" cy="1275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363"/>
          </a:xfrm>
          <a:prstGeom prst="rect">
            <a:avLst/>
          </a:prstGeom>
        </p:spPr>
        <p:txBody>
          <a:bodyPr vert="horz" lIns="91666" tIns="45833" rIns="91666" bIns="458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363"/>
          </a:xfrm>
          <a:prstGeom prst="rect">
            <a:avLst/>
          </a:prstGeom>
        </p:spPr>
        <p:txBody>
          <a:bodyPr vert="horz" lIns="91666" tIns="45833" rIns="91666" bIns="45833" rtlCol="0"/>
          <a:lstStyle>
            <a:lvl1pPr algn="r">
              <a:defRPr sz="1200"/>
            </a:lvl1pPr>
          </a:lstStyle>
          <a:p>
            <a:fld id="{F1D79501-9F80-4FE9-9B7F-266FB8A5844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6"/>
            <a:ext cx="2971800" cy="497363"/>
          </a:xfrm>
          <a:prstGeom prst="rect">
            <a:avLst/>
          </a:prstGeom>
        </p:spPr>
        <p:txBody>
          <a:bodyPr vert="horz" lIns="91666" tIns="45833" rIns="91666" bIns="458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7363"/>
          </a:xfrm>
          <a:prstGeom prst="rect">
            <a:avLst/>
          </a:prstGeom>
        </p:spPr>
        <p:txBody>
          <a:bodyPr vert="horz" lIns="91666" tIns="45833" rIns="91666" bIns="45833" rtlCol="0" anchor="b"/>
          <a:lstStyle>
            <a:lvl1pPr algn="r">
              <a:defRPr sz="1200"/>
            </a:lvl1pPr>
          </a:lstStyle>
          <a:p>
            <a:fld id="{2E7C5F7F-1297-447B-A4F0-7AC6B127F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142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363"/>
          </a:xfrm>
          <a:prstGeom prst="rect">
            <a:avLst/>
          </a:prstGeom>
        </p:spPr>
        <p:txBody>
          <a:bodyPr vert="horz" lIns="91666" tIns="45833" rIns="91666" bIns="458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363"/>
          </a:xfrm>
          <a:prstGeom prst="rect">
            <a:avLst/>
          </a:prstGeom>
        </p:spPr>
        <p:txBody>
          <a:bodyPr vert="horz" lIns="91666" tIns="45833" rIns="91666" bIns="45833" rtlCol="0"/>
          <a:lstStyle>
            <a:lvl1pPr algn="r">
              <a:defRPr sz="1200"/>
            </a:lvl1pPr>
          </a:lstStyle>
          <a:p>
            <a:fld id="{973FE628-AAF4-430E-87BC-DAA58AD147D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6" tIns="45833" rIns="91666" bIns="458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666" tIns="45833" rIns="91666" bIns="458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7363"/>
          </a:xfrm>
          <a:prstGeom prst="rect">
            <a:avLst/>
          </a:prstGeom>
        </p:spPr>
        <p:txBody>
          <a:bodyPr vert="horz" lIns="91666" tIns="45833" rIns="91666" bIns="458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7363"/>
          </a:xfrm>
          <a:prstGeom prst="rect">
            <a:avLst/>
          </a:prstGeom>
        </p:spPr>
        <p:txBody>
          <a:bodyPr vert="horz" lIns="91666" tIns="45833" rIns="91666" bIns="45833" rtlCol="0" anchor="b"/>
          <a:lstStyle>
            <a:lvl1pPr algn="r">
              <a:defRPr sz="1200"/>
            </a:lvl1pPr>
          </a:lstStyle>
          <a:p>
            <a:fld id="{8F1D5EFB-5CEA-46CC-9E7B-A83C42C07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7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493D8-F09B-468E-9448-B7741FB9460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493D8-F09B-468E-9448-B7741FB9460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486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EFB-5CEA-46CC-9E7B-A83C42C0730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EFB-5CEA-46CC-9E7B-A83C42C0730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700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DF53-7C6A-4829-B07B-197F6C8732BE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9B78-6C35-4A29-855D-A319D41601FB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87C6-E3B6-4A9D-9A09-D1F57611B0E7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F06C5-7C5F-48E4-B9AF-AE577F0EBF1E}" type="datetime1">
              <a:rPr lang="ru-RU" smtClean="0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1D83-1BF4-4176-809E-D6E41B0D2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16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78D8-5205-4B54-9366-CBE1CDD4F166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9208-B804-424B-9AB5-D5666FA3E504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9717-C6B0-4D65-9522-F8F71F333824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5BE8-DEDB-40C9-AC8F-51CACBEFFEBB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8BE3-D0DA-47FD-B97F-8CBD9B4D9EA4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88C4-0F2B-4834-9826-1B58B44BD1F4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876A-8DB4-4C5B-8B48-CE74987FA412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550A-8AF8-4DBA-960C-A4F719D06ECC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37EB-054B-4BBC-8641-F1175A958668}" type="datetime1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med">
    <p:blinds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116632"/>
            <a:ext cx="8856984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517232"/>
            <a:ext cx="9144000" cy="12311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Отчет об итогах деятельности Общества 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за 2013 год</a:t>
            </a:r>
            <a:endParaRPr lang="ru-RU" sz="2800" b="1" i="1" dirty="0">
              <a:solidFill>
                <a:srgbClr val="0033CC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809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Documents and Settings\nh_omta\Рабочий стол\DSC_00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91" y="1412776"/>
            <a:ext cx="5966329" cy="383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Z:\Общая папка РНЦНХ\Отдел маркетинга\Салтанат\наши сертификаты\jc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30" t="25424" r="25581" b="38983"/>
          <a:stretch>
            <a:fillRect/>
          </a:stretch>
        </p:blipFill>
        <p:spPr bwMode="auto">
          <a:xfrm>
            <a:off x="1403648" y="1052736"/>
            <a:ext cx="1248646" cy="116067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Общая папка РНЦНХ\Отдел маркетинга\Салтанат\наши сертификаты\серти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83" t="19410" r="13928" b="43886"/>
          <a:stretch/>
        </p:blipFill>
        <p:spPr bwMode="auto">
          <a:xfrm>
            <a:off x="5940152" y="4697146"/>
            <a:ext cx="1512168" cy="89209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972090128"/>
              </p:ext>
            </p:extLst>
          </p:nvPr>
        </p:nvGraphicFramePr>
        <p:xfrm>
          <a:off x="467544" y="1484784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1772816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Функциональная и стереотаксическая нейрохирургия </a:t>
            </a:r>
            <a:endParaRPr lang="ru-RU" sz="1200" b="1" i="1" dirty="0">
              <a:solidFill>
                <a:srgbClr val="00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573016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Эндоскопическая нейрохирургия </a:t>
            </a:r>
            <a:endParaRPr lang="ru-RU" sz="1200" b="1" i="1" dirty="0">
              <a:solidFill>
                <a:srgbClr val="00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1772816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Эндоваскулярная нейрохирургия </a:t>
            </a:r>
            <a:endParaRPr lang="ru-RU" sz="1200" b="1" i="1" dirty="0">
              <a:solidFill>
                <a:srgbClr val="0033CC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4229406778"/>
              </p:ext>
            </p:extLst>
          </p:nvPr>
        </p:nvGraphicFramePr>
        <p:xfrm>
          <a:off x="5076056" y="1484784"/>
          <a:ext cx="35283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>
            <a:off x="4067944" y="1988840"/>
            <a:ext cx="720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779912" y="3356992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99592" y="2420888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1487483599"/>
              </p:ext>
            </p:extLst>
          </p:nvPr>
        </p:nvGraphicFramePr>
        <p:xfrm>
          <a:off x="467544" y="4149080"/>
          <a:ext cx="28083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899592" y="6248345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2012                        2013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3145786768"/>
              </p:ext>
            </p:extLst>
          </p:nvPr>
        </p:nvGraphicFramePr>
        <p:xfrm>
          <a:off x="3429388" y="4221088"/>
          <a:ext cx="24387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3: Совершенствование клинической и операционной деятельности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3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пациент - ориентированной системы оказания медицинской помощи</a:t>
            </a:r>
            <a:endParaRPr lang="ru-RU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640770"/>
              </p:ext>
            </p:extLst>
          </p:nvPr>
        </p:nvGraphicFramePr>
        <p:xfrm>
          <a:off x="5796136" y="4221088"/>
          <a:ext cx="302433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008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8" grpId="0"/>
      <p:bldP spid="9" grpId="0"/>
      <p:bldGraphic spid="11" grpId="0">
        <p:bldAsOne/>
      </p:bldGraphic>
      <p:bldGraphic spid="25" grpId="0">
        <p:bldAsOne/>
      </p:bldGraphic>
      <p:bldP spid="27" grpId="0"/>
      <p:bldGraphic spid="19" grpId="0">
        <p:bldAsOne/>
      </p:bldGraphic>
      <p:bldGraphic spid="1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1140099041"/>
              </p:ext>
            </p:extLst>
          </p:nvPr>
        </p:nvGraphicFramePr>
        <p:xfrm>
          <a:off x="5796136" y="4005065"/>
          <a:ext cx="30963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2791359111"/>
              </p:ext>
            </p:extLst>
          </p:nvPr>
        </p:nvGraphicFramePr>
        <p:xfrm>
          <a:off x="5724128" y="1268760"/>
          <a:ext cx="31683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147147575"/>
              </p:ext>
            </p:extLst>
          </p:nvPr>
        </p:nvGraphicFramePr>
        <p:xfrm>
          <a:off x="3203848" y="4149080"/>
          <a:ext cx="25202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332288864"/>
              </p:ext>
            </p:extLst>
          </p:nvPr>
        </p:nvGraphicFramePr>
        <p:xfrm>
          <a:off x="2915816" y="1268760"/>
          <a:ext cx="28803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9533788"/>
              </p:ext>
            </p:extLst>
          </p:nvPr>
        </p:nvGraphicFramePr>
        <p:xfrm>
          <a:off x="0" y="1196752"/>
          <a:ext cx="29158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xmlns="" val="3660867010"/>
              </p:ext>
            </p:extLst>
          </p:nvPr>
        </p:nvGraphicFramePr>
        <p:xfrm>
          <a:off x="179512" y="4024957"/>
          <a:ext cx="29523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3: Совершенствование клинической и операционной деятельности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3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пациент - ориентированной системы оказания медицинской помощи</a:t>
            </a:r>
            <a:endParaRPr lang="ru-RU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008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Graphic spid="21" grpId="0">
        <p:bldAsOne/>
      </p:bldGraphic>
      <p:bldGraphic spid="28" grpId="0">
        <p:bldAsOne/>
      </p:bldGraphic>
      <p:bldGraphic spid="29" grpId="0">
        <p:bldAsOne/>
      </p:bldGraphic>
      <p:bldGraphic spid="3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892971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3: Совершенствование клинической и операционной деятельности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4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Эффективный больничный менеджмент</a:t>
            </a:r>
            <a:endParaRPr lang="ru-RU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23773"/>
              </p:ext>
            </p:extLst>
          </p:nvPr>
        </p:nvGraphicFramePr>
        <p:xfrm>
          <a:off x="323527" y="1031396"/>
          <a:ext cx="8496945" cy="1962912"/>
        </p:xfrm>
        <a:graphic>
          <a:graphicData uri="http://schemas.openxmlformats.org/drawingml/2006/table">
            <a:tbl>
              <a:tblPr/>
              <a:tblGrid>
                <a:gridCol w="360041"/>
                <a:gridCol w="4968552"/>
                <a:gridCol w="1296144"/>
                <a:gridCol w="864096"/>
                <a:gridCol w="1008112"/>
              </a:tblGrid>
              <a:tr h="3093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Индикатор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Испол-нение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9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компьютеризации рабочих мест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не менее 40%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/>
                          <a:ea typeface="Calibri"/>
                          <a:cs typeface="Times New Roman"/>
                        </a:rPr>
                        <a:t>+ 40%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 ожидания госпитализации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28 дней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14 дней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kk-KZ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4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Процент снижения текущих затрат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1,6%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3,0%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/>
                          <a:ea typeface="Calibri"/>
                          <a:cs typeface="Times New Roman"/>
                        </a:rPr>
                        <a:t>+ 1,4%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Оборот койки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не менее 23,1 раз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23,6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kk-KZ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400" dirty="0" smtClean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Средняя длительность пребывания пациента в стационаре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не более 12,3 дней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12,3 дня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Объем услуг по 036 программе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Calibri"/>
                          <a:cs typeface="Times New Roman"/>
                        </a:rPr>
                        <a:t>3 270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Calibri"/>
                          <a:cs typeface="Times New Roman"/>
                        </a:rPr>
                        <a:t> 3 270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33" marR="4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552246"/>
              </p:ext>
            </p:extLst>
          </p:nvPr>
        </p:nvGraphicFramePr>
        <p:xfrm>
          <a:off x="323528" y="3360469"/>
          <a:ext cx="2520280" cy="140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778040678"/>
              </p:ext>
            </p:extLst>
          </p:nvPr>
        </p:nvGraphicFramePr>
        <p:xfrm>
          <a:off x="3275856" y="3307625"/>
          <a:ext cx="2627421" cy="148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8275630"/>
              </p:ext>
            </p:extLst>
          </p:nvPr>
        </p:nvGraphicFramePr>
        <p:xfrm>
          <a:off x="6156176" y="3686829"/>
          <a:ext cx="2593528" cy="108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516216" y="3216453"/>
            <a:ext cx="1873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Время </a:t>
            </a:r>
            <a:r>
              <a:rPr lang="ru-RU" dirty="0"/>
              <a:t>ожидания </a:t>
            </a:r>
            <a:r>
              <a:rPr lang="ru-RU" dirty="0" smtClean="0"/>
              <a:t>госпитализации</a:t>
            </a: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132191963"/>
              </p:ext>
            </p:extLst>
          </p:nvPr>
        </p:nvGraphicFramePr>
        <p:xfrm>
          <a:off x="251520" y="4869160"/>
          <a:ext cx="338437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5184480"/>
              </p:ext>
            </p:extLst>
          </p:nvPr>
        </p:nvGraphicFramePr>
        <p:xfrm>
          <a:off x="3851920" y="4869161"/>
          <a:ext cx="4536504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0" y="292494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6 </a:t>
            </a:r>
            <a:r>
              <a:rPr lang="ru-RU" sz="1600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индикаторов</a:t>
            </a:r>
            <a:r>
              <a:rPr lang="ru-RU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достигнуты</a:t>
            </a:r>
            <a:endParaRPr lang="ru-RU" i="1" dirty="0">
              <a:ln w="11430"/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  <p:bldGraphic spid="14" grpId="0">
        <p:bldAsOne/>
      </p:bldGraphic>
      <p:bldP spid="15" grpId="0"/>
      <p:bldGraphic spid="16" grpId="0">
        <p:bldAsOne/>
      </p:bldGraphic>
      <p:bldGraphic spid="1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Научно-инновационная и образовательная деятельность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5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Научно-инновационная деятельность, конкурентноспособная на международном уровне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2226672"/>
              </p:ext>
            </p:extLst>
          </p:nvPr>
        </p:nvGraphicFramePr>
        <p:xfrm>
          <a:off x="395534" y="1452760"/>
          <a:ext cx="8424938" cy="1688208"/>
        </p:xfrm>
        <a:graphic>
          <a:graphicData uri="http://schemas.openxmlformats.org/drawingml/2006/table">
            <a:tbl>
              <a:tblPr/>
              <a:tblGrid>
                <a:gridCol w="448534"/>
                <a:gridCol w="5600140"/>
                <a:gridCol w="936104"/>
                <a:gridCol w="720080"/>
                <a:gridCol w="720080"/>
              </a:tblGrid>
              <a:tr h="562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Испол-нение</a:t>
                      </a: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обученных сотрудников международным стандартам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GCP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публикаций в рецензируемых журналах (</a:t>
                      </a:r>
                      <a:r>
                        <a:rPr lang="en-US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peer</a:t>
                      </a: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r>
                        <a:rPr lang="en-US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reviewed</a:t>
                      </a: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2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финансируемых научно-исследовательских программ (проектов), в.ч. международные гранты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- 1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566420954"/>
              </p:ext>
            </p:extLst>
          </p:nvPr>
        </p:nvGraphicFramePr>
        <p:xfrm>
          <a:off x="251520" y="3789040"/>
          <a:ext cx="273630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057994669"/>
              </p:ext>
            </p:extLst>
          </p:nvPr>
        </p:nvGraphicFramePr>
        <p:xfrm>
          <a:off x="2987824" y="3789040"/>
          <a:ext cx="30243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966136650"/>
              </p:ext>
            </p:extLst>
          </p:nvPr>
        </p:nvGraphicFramePr>
        <p:xfrm>
          <a:off x="6012160" y="3789040"/>
          <a:ext cx="28803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3140968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3 индикаторов не достигнут 1 (из-за отсутствия </a:t>
            </a:r>
            <a:r>
              <a:rPr lang="ru-RU" sz="1600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финансирования проектов)</a:t>
            </a:r>
            <a:endParaRPr lang="ru-RU" sz="1600" b="1" i="1" dirty="0"/>
          </a:p>
        </p:txBody>
      </p:sp>
      <p:sp>
        <p:nvSpPr>
          <p:cNvPr id="1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6289575"/>
            <a:ext cx="1296144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0066FF"/>
              </a:buClr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зарубежных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4481790"/>
              </p:ext>
            </p:extLst>
          </p:nvPr>
        </p:nvGraphicFramePr>
        <p:xfrm>
          <a:off x="4860032" y="2060848"/>
          <a:ext cx="3240360" cy="10801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96144"/>
                <a:gridCol w="936104"/>
                <a:gridCol w="1008112"/>
              </a:tblGrid>
              <a:tr h="1080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10%</a:t>
                      </a:r>
                      <a:endParaRPr lang="ru-RU" sz="1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64" marR="4636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10%</a:t>
                      </a:r>
                      <a:endParaRPr lang="ru-RU" sz="14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260397979"/>
              </p:ext>
            </p:extLst>
          </p:nvPr>
        </p:nvGraphicFramePr>
        <p:xfrm>
          <a:off x="467544" y="1340768"/>
          <a:ext cx="4248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7433068"/>
              </p:ext>
            </p:extLst>
          </p:nvPr>
        </p:nvGraphicFramePr>
        <p:xfrm>
          <a:off x="4860032" y="3284984"/>
          <a:ext cx="3240360" cy="10801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96144"/>
                <a:gridCol w="936104"/>
                <a:gridCol w="1008112"/>
              </a:tblGrid>
              <a:tr h="1080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10%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64" marR="4636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10,8%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364" marR="463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+ 0,8%</a:t>
                      </a:r>
                    </a:p>
                  </a:txBody>
                  <a:tcPr marL="46364" marR="463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0385534"/>
              </p:ext>
            </p:extLst>
          </p:nvPr>
        </p:nvGraphicFramePr>
        <p:xfrm>
          <a:off x="1835694" y="1412776"/>
          <a:ext cx="6336706" cy="64807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748450"/>
                <a:gridCol w="1526917"/>
                <a:gridCol w="916150"/>
                <a:gridCol w="1145189"/>
              </a:tblGrid>
              <a:tr h="648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46" marR="46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2013г</a:t>
                      </a:r>
                      <a:r>
                        <a:rPr lang="kk-KZ" sz="16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46" marR="46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2013г</a:t>
                      </a:r>
                      <a:r>
                        <a:rPr lang="kk-KZ" sz="16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46" marR="46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Испол-нение</a:t>
                      </a: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46" marR="46446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Научно-инновационная и образовательная деятельность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6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Становление соответствующей мировым стандартам клинической базой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 медицины Назарбаев Университета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5085184"/>
            <a:ext cx="741682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Выписаны 646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зарубежные книги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36 журналов по нейрохирургии и неврологии.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Создана </a:t>
            </a:r>
            <a:r>
              <a:rPr lang="kk-KZ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электронная база научной литературы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по нейрохирургии и неврологии (26,5 ГБ) и открыт </a:t>
            </a:r>
            <a:r>
              <a:rPr lang="kk-KZ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доступ к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следующим </a:t>
            </a:r>
            <a:r>
              <a:rPr lang="kk-KZ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международным электронным научным базам.</a:t>
            </a:r>
            <a:endParaRPr lang="kk-KZ" sz="1600" i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4725144"/>
            <a:ext cx="32248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Научно-информационный центр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35581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индикаторы достигнуты</a:t>
            </a:r>
            <a:endParaRPr lang="ru-RU" sz="1600" i="1" dirty="0">
              <a:ln w="11430"/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88582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Трансферт технологий</a:t>
            </a:r>
            <a:endParaRPr lang="kk-KZ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7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трансферта технологий в систему здравоохранения Республики Казахстан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5700264"/>
              </p:ext>
            </p:extLst>
          </p:nvPr>
        </p:nvGraphicFramePr>
        <p:xfrm>
          <a:off x="251520" y="1081859"/>
          <a:ext cx="8568953" cy="3540252"/>
        </p:xfrm>
        <a:graphic>
          <a:graphicData uri="http://schemas.openxmlformats.org/drawingml/2006/table">
            <a:tbl>
              <a:tblPr/>
              <a:tblGrid>
                <a:gridCol w="360041"/>
                <a:gridCol w="5256584"/>
                <a:gridCol w="1296144"/>
                <a:gridCol w="792088"/>
                <a:gridCol w="864096"/>
              </a:tblGrid>
              <a:tr h="46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индикаторов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Испол-нение</a:t>
                      </a: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внедренных инновационных технологий в Обществе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</a:t>
                      </a:r>
                      <a:endParaRPr lang="ru-RU" sz="12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в 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пациентов пролеченных по инновационным технологиям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91295" algn="l"/>
                        </a:tabLs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указание </a:t>
                      </a:r>
                      <a:endParaRPr lang="ru-RU" sz="12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91295" algn="l"/>
                        </a:tabLs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факта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kk-K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</a:t>
                      </a:r>
                      <a:endParaRPr lang="kk-KZ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3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внедренных инновационных технологий в регионах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менее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3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мастер-классов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- 3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специалистов из регионов, обученных новым технологиям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менее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курсантов, прошедших первичную переподготовку на базе Общества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менее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4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резидентов 1-го года обучения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Количество, выпущенных методических рекомендаций по нейрохирургическим заболеваниям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</a:t>
                      </a:r>
                      <a:endParaRPr lang="ru-RU" sz="12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 в год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162527358"/>
              </p:ext>
            </p:extLst>
          </p:nvPr>
        </p:nvGraphicFramePr>
        <p:xfrm>
          <a:off x="4644008" y="5458918"/>
          <a:ext cx="1979712" cy="115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700259727"/>
              </p:ext>
            </p:extLst>
          </p:nvPr>
        </p:nvGraphicFramePr>
        <p:xfrm>
          <a:off x="6797911" y="5348485"/>
          <a:ext cx="1872208" cy="126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>
          <a:xfrm>
            <a:off x="4499992" y="4869161"/>
            <a:ext cx="4176464" cy="288031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marR="0" lvl="0" indent="-18288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Внедренные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ru-RU" sz="1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940424" y="5171310"/>
            <a:ext cx="1359768" cy="288031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marR="0" lvl="0" indent="-18288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ru-RU" sz="1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028656" y="5177085"/>
            <a:ext cx="1359768" cy="288031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marR="0" lvl="0" indent="-18288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 sz="14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регионы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ru-RU" sz="1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6678573"/>
              </p:ext>
            </p:extLst>
          </p:nvPr>
        </p:nvGraphicFramePr>
        <p:xfrm>
          <a:off x="108660" y="4869159"/>
          <a:ext cx="4320480" cy="198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4582869"/>
            <a:ext cx="8606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8 индикаторов не достигнут 1 (в связи с закрытием 014 программы МЗ РК</a:t>
            </a:r>
            <a:r>
              <a:rPr lang="ru-RU" sz="1600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600" b="1" i="1" dirty="0"/>
          </a:p>
        </p:txBody>
      </p:sp>
      <p:sp>
        <p:nvSpPr>
          <p:cNvPr id="1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  <p:bldP spid="10" grpId="0"/>
      <p:bldP spid="11" grpId="0"/>
      <p:bldP spid="12" grpId="0"/>
      <p:bldGraphic spid="1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6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лидерских позиций на рынке медицинских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услуг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8: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Становление ведущим поставщиком медицинских услуг в Центральной Азии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1362602"/>
              </p:ext>
            </p:extLst>
          </p:nvPr>
        </p:nvGraphicFramePr>
        <p:xfrm>
          <a:off x="323528" y="1210263"/>
          <a:ext cx="8424936" cy="981456"/>
        </p:xfrm>
        <a:graphic>
          <a:graphicData uri="http://schemas.openxmlformats.org/drawingml/2006/table">
            <a:tbl>
              <a:tblPr/>
              <a:tblGrid>
                <a:gridCol w="432048"/>
                <a:gridCol w="4032448"/>
                <a:gridCol w="1656184"/>
                <a:gridCol w="1224136"/>
                <a:gridCol w="1080120"/>
              </a:tblGrid>
              <a:tr h="423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индикаторов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Испол-нение</a:t>
                      </a:r>
                    </a:p>
                  </a:txBody>
                  <a:tcPr marL="44041" marR="44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0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иностранных пациентов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0,5%</a:t>
                      </a: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0,5% (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чел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0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 рекламного бюджета</a:t>
                      </a: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0,5%</a:t>
                      </a: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0,3% </a:t>
                      </a: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- 0,2%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100814962"/>
              </p:ext>
            </p:extLst>
          </p:nvPr>
        </p:nvGraphicFramePr>
        <p:xfrm>
          <a:off x="4427984" y="2923203"/>
          <a:ext cx="4320480" cy="16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975860700"/>
              </p:ext>
            </p:extLst>
          </p:nvPr>
        </p:nvGraphicFramePr>
        <p:xfrm>
          <a:off x="323528" y="2923203"/>
          <a:ext cx="3888432" cy="16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889596863"/>
              </p:ext>
            </p:extLst>
          </p:nvPr>
        </p:nvGraphicFramePr>
        <p:xfrm>
          <a:off x="1115616" y="4653136"/>
          <a:ext cx="6768752" cy="168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115616" y="6290156"/>
            <a:ext cx="67687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Австралия, Египет, Нигерия, Сингапур, Грузия, Франция, Ирландия, Италия, Республика Косово </a:t>
            </a:r>
            <a:endParaRPr lang="ru-RU" sz="14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796136" y="5589240"/>
            <a:ext cx="576064" cy="762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3528" y="2196153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2 индикаторов не достигнут 1 (связан с оптимизацией всех расходов Общества по причине прогнозного </a:t>
            </a:r>
            <a:r>
              <a:rPr lang="ru-RU" sz="1600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неосвоения </a:t>
            </a:r>
            <a:r>
              <a:rPr lang="ru-RU" sz="1600" i="1" dirty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 в рамках 036 бюджетной программы) </a:t>
            </a:r>
          </a:p>
        </p:txBody>
      </p:sp>
      <p:sp>
        <p:nvSpPr>
          <p:cNvPr id="12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  <p:bldGraphic spid="17" grpId="0">
        <p:bldAsOne/>
      </p:bldGraphic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6604792"/>
              </p:ext>
            </p:extLst>
          </p:nvPr>
        </p:nvGraphicFramePr>
        <p:xfrm>
          <a:off x="464518" y="1182773"/>
          <a:ext cx="8283946" cy="5278893"/>
        </p:xfrm>
        <a:graphic>
          <a:graphicData uri="http://schemas.openxmlformats.org/drawingml/2006/table">
            <a:tbl>
              <a:tblPr/>
              <a:tblGrid>
                <a:gridCol w="442385"/>
                <a:gridCol w="1962187"/>
                <a:gridCol w="910995"/>
                <a:gridCol w="935931"/>
                <a:gridCol w="1008112"/>
                <a:gridCol w="3024336"/>
              </a:tblGrid>
              <a:tr h="712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Индикаторы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2012 года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endParaRPr lang="kk-K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</a:t>
                      </a:r>
                      <a:endParaRPr lang="kk-K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Динамика в сравнении </a:t>
                      </a:r>
                      <a:endParaRPr lang="kk-K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2012 годом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1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 от 1 пациента (тыс.тенге</a:t>
                      </a:r>
                      <a:r>
                        <a:rPr lang="ru-RU" sz="14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)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663,2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843,3 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879,5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+ 216,3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 показателя связан с увеличением доходов от ВСМП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Соотношение активов и уровня обязательств (</a:t>
                      </a:r>
                      <a:r>
                        <a:rPr lang="en-C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Asset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: </a:t>
                      </a:r>
                      <a:r>
                        <a:rPr lang="en-C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Liabilities ratio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38,27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указание факта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18,56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- 19,71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Уменьшение  соотношения актив к обязательствам произошло за счет передачи активов (трансформаторной станции, линий электро и теплопередачи) в АО «Астанаэнергосервис»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2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Оборот запасов (</a:t>
                      </a:r>
                      <a:r>
                        <a:rPr lang="en-C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Stock turnover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5,38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указание факта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6,59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+ 1,21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Увеличение оборотов запасов говорит о постоянном движении запасов, отсутствия неликвидных ТМЗ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2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379" marR="43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внеплановых хирургических вмешательств по одному диагнозу в течение 30 дней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22057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Дополнительные индикаторы рекомендованные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компанией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Делойт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56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ru-RU" sz="2400" b="1" dirty="0" smtClean="0">
                <a:ln w="11430"/>
                <a:solidFill>
                  <a:srgbClr val="0033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ДОСТИЖЕНИЯ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Z:\Общая папка РНЦНХ\Отдел маркетинга\Салтанат\наши сертификаты\jc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" t="1071" r="1808" b="1517"/>
          <a:stretch>
            <a:fillRect/>
          </a:stretch>
        </p:blipFill>
        <p:spPr bwMode="auto">
          <a:xfrm>
            <a:off x="467544" y="692696"/>
            <a:ext cx="23042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15816" y="733927"/>
            <a:ext cx="457134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kk-KZ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 марта 2013 года Центр успешно прошел </a:t>
            </a:r>
            <a:r>
              <a:rPr lang="kk-KZ" sz="16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международную акредитацию </a:t>
            </a:r>
            <a:r>
              <a:rPr lang="en-US" sz="16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JCI</a:t>
            </a:r>
            <a:endParaRPr lang="ru-RU" sz="1600" b="1" i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nh_sapa\Рабочий стол\_MG_4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16800" y="-13030200"/>
            <a:ext cx="2160000" cy="1440000"/>
          </a:xfrm>
          <a:prstGeom prst="rect">
            <a:avLst/>
          </a:prstGeom>
          <a:noFill/>
        </p:spPr>
      </p:pic>
      <p:pic>
        <p:nvPicPr>
          <p:cNvPr id="1028" name="Picture 4" descr="C:\Documents and Settings\nh_sapa\Рабочий стол\_MG_46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126744" y="-16085168"/>
            <a:ext cx="2700000" cy="1800000"/>
          </a:xfrm>
          <a:prstGeom prst="rect">
            <a:avLst/>
          </a:prstGeom>
          <a:noFill/>
        </p:spPr>
      </p:pic>
      <p:pic>
        <p:nvPicPr>
          <p:cNvPr id="16" name="Picture 2" descr="C:\Documents and Settings\nh_sapa\Рабочий стол\_MG_46831.JPG"/>
          <p:cNvPicPr>
            <a:picLocks noChangeAspect="1" noChangeArrowheads="1"/>
          </p:cNvPicPr>
          <p:nvPr/>
        </p:nvPicPr>
        <p:blipFill>
          <a:blip r:embed="rId5" cstate="print"/>
          <a:srcRect l="14926" t="27394" r="13433" b="12681"/>
          <a:stretch>
            <a:fillRect/>
          </a:stretch>
        </p:blipFill>
        <p:spPr bwMode="auto">
          <a:xfrm>
            <a:off x="2952981" y="1340768"/>
            <a:ext cx="4499339" cy="2404819"/>
          </a:xfrm>
          <a:prstGeom prst="rect">
            <a:avLst/>
          </a:prstGeom>
          <a:noFill/>
        </p:spPr>
      </p:pic>
      <p:pic>
        <p:nvPicPr>
          <p:cNvPr id="9" name="Picture 2" descr="http://www.altynsapa.kz/stat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4"/>
            <a:ext cx="1512168" cy="23042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23728" y="4005064"/>
            <a:ext cx="37444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kk-KZ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Центру присуждена </a:t>
            </a:r>
            <a:r>
              <a:rPr lang="kk-KZ" sz="16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премия «Алтын сапа-2013»</a:t>
            </a:r>
            <a:r>
              <a:rPr lang="kk-KZ" sz="16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номинации «Лучшее предприятие, оказывающее услуги».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23729" y="4941168"/>
            <a:ext cx="374441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kk-KZ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Коллективный проект под руководством профессора РК Акшулакова С.К. был </a:t>
            </a:r>
            <a:r>
              <a:rPr lang="kk-KZ" sz="16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  Государственной премией РК 2013 года в области науки и техники</a:t>
            </a:r>
            <a:r>
              <a:rPr lang="kk-KZ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15" name="Рисунок 14" descr="C:\Documents and Settings\nh_omta\Рабочий стол\С_рабочего_стола\Алтын сапа и Госпремия\Фото Алтын сапа вручение\VSA_5832-2.jpg"/>
          <p:cNvPicPr/>
          <p:nvPr/>
        </p:nvPicPr>
        <p:blipFill rotWithShape="1">
          <a:blip r:embed="rId7" cstate="print"/>
          <a:srcRect l="37770" t="31188" r="43986" b="48460"/>
          <a:stretch/>
        </p:blipFill>
        <p:spPr bwMode="auto">
          <a:xfrm>
            <a:off x="5984408" y="4005064"/>
            <a:ext cx="28360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011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3" descr="E:\лого для\EANS Logo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212" y="785486"/>
            <a:ext cx="2603724" cy="24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3212976"/>
            <a:ext cx="8640960" cy="1477328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23-25 </a:t>
            </a: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мая 2013 года проведен </a:t>
            </a:r>
            <a:r>
              <a:rPr lang="ru-RU" sz="18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Образовательный Курс Европейской Ассоциации нейрохирургических обществ (</a:t>
            </a:r>
            <a:r>
              <a:rPr lang="en-US" sz="18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EANS</a:t>
            </a:r>
            <a:r>
              <a:rPr lang="ru-RU" sz="18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участием  международных делегатов  из России, Франции, Чехии, Эстонии, Турции и Израиля ,в том числе Председателем Образовательного комитета Всемирной федерации нейрохирургических  обществ- </a:t>
            </a:r>
            <a:r>
              <a:rPr 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Yoko Kato</a:t>
            </a: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(Япония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" descr="Z:\Общая папка РНЦНХ\Отдел ОРГАНИЗАЦИОННО-МЕТОДИЧЕСКОЙ РАБОТЫ\Рапагатова Алтынай Шаймуратовна\фото EANS\IMG_6976.JPG"/>
          <p:cNvPicPr>
            <a:picLocks noChangeAspect="1" noChangeArrowheads="1"/>
          </p:cNvPicPr>
          <p:nvPr/>
        </p:nvPicPr>
        <p:blipFill rotWithShape="1">
          <a:blip r:embed="rId3" cstate="print"/>
          <a:srcRect l="19715" r="15191" b="10722"/>
          <a:stretch/>
        </p:blipFill>
        <p:spPr bwMode="auto">
          <a:xfrm>
            <a:off x="4716016" y="836713"/>
            <a:ext cx="3168352" cy="23042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63056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u-RU" sz="2400" b="1" smtClean="0">
                <a:ln w="11430"/>
                <a:solidFill>
                  <a:srgbClr val="0033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ДОСТИЖЕНИЯ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4869160"/>
            <a:ext cx="4248472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Участие </a:t>
            </a:r>
            <a:r>
              <a:rPr lang="ru-RU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15 Всемирном конгрессе нейрохирургов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Сеул Южная Корея (8 – 13 сентября 2013)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4000 участников из 112 стран мира (в т.ч. 16 из Казахстана). Участвовало 8 врачей Общества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25"/>
          <a:stretch/>
        </p:blipFill>
        <p:spPr bwMode="auto">
          <a:xfrm>
            <a:off x="827584" y="4797152"/>
            <a:ext cx="2952328" cy="165618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 algn="r"/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19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740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700808"/>
            <a:ext cx="2304256" cy="23042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1600" b="1" u="sng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Мощность центра:</a:t>
            </a:r>
            <a:r>
              <a:rPr lang="ru-RU" sz="16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kern="12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160 коек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- 6 клинических отделений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ОАРИТ на 18 коек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- 5 операционных залов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- 1 ангиооперационная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врачей – 94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СМП и ММП – 331</a:t>
            </a:r>
            <a:endParaRPr lang="ru-RU" sz="1600" i="1" dirty="0"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lang="kk-KZ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kk-KZ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lang="kk-KZ" dirty="0" smtClean="0">
                <a:latin typeface="Times New Roman" pitchFamily="18" charset="0"/>
                <a:ea typeface="+mj-ea"/>
                <a:cs typeface="Times New Roman" pitchFamily="18" charset="0"/>
              </a:rPr>
              <a:t>Создание эффективной системы оказания нейрохирургической помощи, способствующее улучшению качества жизни населения РК. </a:t>
            </a:r>
            <a:r>
              <a:rPr lang="kk-KZ" kern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5157192"/>
            <a:ext cx="25202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None/>
            </a:pPr>
            <a:r>
              <a:rPr lang="ru-RU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ВИДЕНИЕ</a:t>
            </a:r>
          </a:p>
        </p:txBody>
      </p:sp>
      <p:pic>
        <p:nvPicPr>
          <p:cNvPr id="14" name="Рисунок 13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0020" y="692695"/>
            <a:ext cx="1819892" cy="864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http://go1.imgsmail.ru/imgpreview?key=http%3A//freelance.ru/img/portfolio/pics/00/0C/8E/822861.jpg&amp;mb=imgdb_preview_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501" y="692696"/>
            <a:ext cx="1028203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Прямая соединительная линия 15"/>
          <p:cNvCxnSpPr/>
          <p:nvPr/>
        </p:nvCxnSpPr>
        <p:spPr>
          <a:xfrm rot="10800000">
            <a:off x="1014537" y="2623654"/>
            <a:ext cx="4588" cy="6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" descr="C:\Users\TEMP.NMH\Documents\Файлы Mail.Ru Агента\nurgul_90kz@mail.ru\evitaperron17@mail.ru\NMH_RDC logos_all_CURVE 3.png"/>
          <p:cNvPicPr>
            <a:picLocks noChangeAspect="1" noChangeArrowheads="1"/>
          </p:cNvPicPr>
          <p:nvPr/>
        </p:nvPicPr>
        <p:blipFill>
          <a:blip r:embed="rId5" cstate="print"/>
          <a:srcRect l="3509" t="13828" r="3509" b="30414"/>
          <a:stretch>
            <a:fillRect/>
          </a:stretch>
        </p:blipFill>
        <p:spPr bwMode="auto">
          <a:xfrm>
            <a:off x="3995936" y="692696"/>
            <a:ext cx="4032448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" name="Прямоугольник 39"/>
          <p:cNvSpPr/>
          <p:nvPr/>
        </p:nvSpPr>
        <p:spPr>
          <a:xfrm>
            <a:off x="1331640" y="116631"/>
            <a:ext cx="69847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kk-KZ" sz="2000" b="1" i="1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ИНТЕГРИРОВАННЫЙ АКАДЕМИЧЕСКИЙ ЦЕНТР</a:t>
            </a:r>
            <a:endParaRPr lang="kk-KZ" sz="2000" b="1" i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63888" y="4077072"/>
            <a:ext cx="23762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МИССИЯ</a:t>
            </a:r>
            <a:endParaRPr lang="ru-RU" sz="2000" b="1" i="1" u="sng" dirty="0">
              <a:solidFill>
                <a:srgbClr val="0033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613047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kern="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kern="0" dirty="0" smtClean="0">
                <a:latin typeface="Times New Roman" pitchFamily="18" charset="0"/>
                <a:cs typeface="Times New Roman" pitchFamily="18" charset="0"/>
              </a:rPr>
              <a:t>Лидирующая нейрохирургическая клиника в Центральной Азии с качественной интеграцией науки, практики и образования,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kern="0" dirty="0" smtClean="0">
                <a:latin typeface="Times New Roman" pitchFamily="18" charset="0"/>
                <a:cs typeface="Times New Roman" pitchFamily="18" charset="0"/>
              </a:rPr>
              <a:t>как основа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эффективной системы оказания нейрохирургической помощи в Республике Казахстан.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1700808"/>
            <a:ext cx="3168352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spcBef>
                <a:spcPct val="0"/>
              </a:spcBef>
            </a:pPr>
            <a:r>
              <a:rPr lang="ru-RU" sz="1600" b="1" u="sng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Клинические направления: </a:t>
            </a:r>
          </a:p>
          <a:p>
            <a:pPr marL="342900" lvl="0" indent="-342900">
              <a:spcBef>
                <a:spcPct val="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детская нейрохирургия</a:t>
            </a:r>
          </a:p>
          <a:p>
            <a:pPr marL="342900" lvl="0" indent="-34290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- сосудистая нейрохирургия</a:t>
            </a:r>
          </a:p>
          <a:p>
            <a:pPr marL="342900" lvl="0" indent="-34290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- нейроонкология</a:t>
            </a:r>
          </a:p>
          <a:p>
            <a:pPr marL="342900" lvl="0" indent="-34290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- спинальная нейрохирургия</a:t>
            </a:r>
          </a:p>
          <a:p>
            <a:pPr marL="342900" lvl="0" indent="-34290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- функциональная нейрохирургия </a:t>
            </a:r>
          </a:p>
          <a:p>
            <a:pPr marL="342900" lvl="0" indent="-34290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- нейрореаниматология</a:t>
            </a:r>
          </a:p>
          <a:p>
            <a:pPr marL="342900" lvl="0" indent="-34290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- нейрореабилитация</a:t>
            </a:r>
          </a:p>
          <a:p>
            <a:pPr marL="342900" lvl="0" indent="-342900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- диагностика </a:t>
            </a:r>
          </a:p>
        </p:txBody>
      </p:sp>
      <p:pic>
        <p:nvPicPr>
          <p:cNvPr id="21" name="Рисунок 20" descr="C:\Documents and Settings\nh_omta\Рабочий стол\DSC_0114.JPG"/>
          <p:cNvPicPr/>
          <p:nvPr/>
        </p:nvPicPr>
        <p:blipFill>
          <a:blip r:embed="rId6" cstate="print"/>
          <a:srcRect t="15244" r="23248" b="9756"/>
          <a:stretch>
            <a:fillRect/>
          </a:stretch>
        </p:blipFill>
        <p:spPr bwMode="auto">
          <a:xfrm>
            <a:off x="323528" y="1700808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0874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41" grpId="0"/>
      <p:bldP spid="13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835696" y="2132856"/>
            <a:ext cx="6984776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4000" rIns="144000" rtlCol="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kk-KZ" sz="16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Срединная поясничная кортикальная </a:t>
            </a:r>
            <a:r>
              <a:rPr lang="kk-KZ" sz="16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фиксация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                                                       Пролечено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12 пациентов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ru-RU" sz="1600" b="1" i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835696" y="260648"/>
            <a:ext cx="5904656" cy="432048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400" b="1" dirty="0">
                <a:ln w="11430"/>
                <a:solidFill>
                  <a:srgbClr val="0033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Внедренные технологии в </a:t>
            </a:r>
            <a:r>
              <a:rPr lang="ru-RU" sz="2400" b="1" dirty="0" smtClean="0">
                <a:ln w="11430"/>
                <a:solidFill>
                  <a:srgbClr val="0033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Обществе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835696" y="2852936"/>
            <a:ext cx="698477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4000" rIns="144000" rtlCol="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Винтовая фиксация латеральных масс шейного отдела </a:t>
            </a:r>
            <a:r>
              <a:rPr lang="ru-RU" sz="16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позвоночника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Пролечено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9 пациентов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ru-RU" sz="1600" b="1" i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835696" y="4437112"/>
            <a:ext cx="6984776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4000" rIns="144000" rtlCol="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Микрохирургическое лечение аневризм сосудов головного мозга с применением интраоперационной </a:t>
            </a:r>
            <a:r>
              <a:rPr lang="ru-RU" sz="16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допплерографии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Пролечено </a:t>
            </a:r>
            <a:r>
              <a:rPr lang="ru-RU" altLang="ko-KR" sz="1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24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пациента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ru-RU" sz="1600" b="1" i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835696" y="3645024"/>
            <a:ext cx="698477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4000" rIns="144000" rtlCol="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Операции на позвоночнике и спинном мозге с применением </a:t>
            </a:r>
            <a:r>
              <a:rPr lang="ru-RU" sz="16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нейронавигации                                                      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Пролечено </a:t>
            </a:r>
            <a:r>
              <a:rPr lang="ru-RU" altLang="ko-KR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 пациентов</a:t>
            </a:r>
            <a:r>
              <a:rPr lang="ru-RU" altLang="ko-K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ru-RU" sz="1600" b="1" i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835696" y="6165304"/>
            <a:ext cx="698477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4000" rIns="144000" rtlCol="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Иммуногистохимическое исследование опухолей нервной </a:t>
            </a:r>
            <a:r>
              <a:rPr lang="ru-RU" sz="1600" b="1" i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</a:t>
            </a:r>
            <a:endParaRPr lang="ru-RU" sz="1600" b="1" i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835696" y="5373216"/>
            <a:ext cx="698477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4000" rIns="144000" rtlCol="0" anchor="ctr"/>
          <a:lstStyle>
            <a:defPPr>
              <a:defRPr lang="ru-RU"/>
            </a:defPPr>
            <a:lvl1pPr marL="285750" indent="-285750" fontAlgn="base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 sz="1600" b="1" i="1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Сакральная нейростимуляция в лечении нейрогенной дисфункции тазовых органов   </a:t>
            </a:r>
            <a:r>
              <a:rPr lang="ru-RU" altLang="ko-KR" dirty="0">
                <a:sym typeface="Wingdings" pitchFamily="2" charset="2"/>
              </a:rPr>
              <a:t> </a:t>
            </a:r>
            <a:r>
              <a:rPr lang="ru-RU" altLang="ko-KR" dirty="0" smtClean="0">
                <a:sym typeface="Wingdings" pitchFamily="2" charset="2"/>
              </a:rPr>
              <a:t>                                                 </a:t>
            </a:r>
            <a:r>
              <a:rPr lang="ru-RU" altLang="ko-KR" b="0" i="0" dirty="0" smtClean="0">
                <a:solidFill>
                  <a:schemeClr val="tx1"/>
                </a:solidFill>
                <a:sym typeface="Wingdings" pitchFamily="2" charset="2"/>
              </a:rPr>
              <a:t>Пролечено </a:t>
            </a:r>
            <a:r>
              <a:rPr lang="ru-RU" altLang="ko-KR" i="0" dirty="0">
                <a:solidFill>
                  <a:schemeClr val="tx1"/>
                </a:solidFill>
                <a:sym typeface="Wingdings" pitchFamily="2" charset="2"/>
              </a:rPr>
              <a:t>5 </a:t>
            </a:r>
            <a:r>
              <a:rPr lang="ru-RU" altLang="ko-KR" i="0" dirty="0" smtClean="0">
                <a:solidFill>
                  <a:schemeClr val="tx1"/>
                </a:solidFill>
                <a:sym typeface="Wingdings" pitchFamily="2" charset="2"/>
              </a:rPr>
              <a:t>пациентов.</a:t>
            </a:r>
            <a:endParaRPr lang="ru-RU" altLang="ko-KR" b="0" i="0" dirty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22" name="Picture 2" descr="&amp;Tcy;&amp;iecy;&amp;scy;&amp;tcy;&amp;ocy;&amp;vcy;&amp;acy;&amp;yacy; &amp;scy;&amp;tcy;&amp;icy;&amp;mcy;&amp;ucy;&amp;lcy;&amp;yacy;&amp;tscy;&amp;icy;&amp;yacy; &amp;kcy;&amp;rcy;&amp;iecy;&amp;scy;&amp;tcy;&amp;tscy;&amp;ocy;&amp;vcy;&amp;ycy;&amp;khcy; &amp;ncy;&amp;iecy;&amp;rcy;&amp;vcy;&amp;o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5373216"/>
            <a:ext cx="144016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2" y="4005064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/>
          <a:srcRect l="5564" t="29515" r="16546"/>
          <a:stretch>
            <a:fillRect/>
          </a:stretch>
        </p:blipFill>
        <p:spPr bwMode="auto">
          <a:xfrm>
            <a:off x="251522" y="2420888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835696" y="1098848"/>
            <a:ext cx="6984776" cy="889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4000" rIns="144000" rtlCol="0" anchor="ctr"/>
          <a:lstStyle>
            <a:defPPr>
              <a:defRPr lang="ru-RU"/>
            </a:defPPr>
            <a:lvl1pPr marL="285750" indent="-285750" fontAlgn="base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 sz="1600" b="1" i="1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ko-KR" dirty="0">
                <a:sym typeface="Wingdings" pitchFamily="2" charset="2"/>
              </a:rPr>
              <a:t>Нейростимуляция глубинных структур головного мозга при двигательных </a:t>
            </a:r>
            <a:r>
              <a:rPr lang="ru-RU" altLang="ko-KR" dirty="0" smtClean="0">
                <a:sym typeface="Wingdings" pitchFamily="2" charset="2"/>
              </a:rPr>
              <a:t>расстройствах</a:t>
            </a:r>
          </a:p>
          <a:p>
            <a:pPr marL="0" indent="0" algn="just">
              <a:buNone/>
            </a:pPr>
            <a:r>
              <a:rPr lang="ru-RU" altLang="ko-KR" dirty="0" smtClean="0">
                <a:sym typeface="Wingdings" pitchFamily="2" charset="2"/>
              </a:rPr>
              <a:t>                                                                                       </a:t>
            </a:r>
            <a:r>
              <a:rPr lang="ru-RU" altLang="ko-KR" b="0" i="0" dirty="0" smtClean="0">
                <a:solidFill>
                  <a:schemeClr val="tx1"/>
                </a:solidFill>
                <a:ea typeface="+mj-ea"/>
                <a:sym typeface="Wingdings" pitchFamily="2" charset="2"/>
              </a:rPr>
              <a:t>Пролечено</a:t>
            </a:r>
            <a:r>
              <a:rPr lang="ru-RU" altLang="ko-KR" i="0" dirty="0" smtClean="0">
                <a:solidFill>
                  <a:schemeClr val="tx1"/>
                </a:solidFill>
                <a:ea typeface="+mj-ea"/>
                <a:sym typeface="Wingdings" pitchFamily="2" charset="2"/>
              </a:rPr>
              <a:t> </a:t>
            </a:r>
            <a:r>
              <a:rPr lang="ru-RU" altLang="ko-KR" i="0" dirty="0">
                <a:solidFill>
                  <a:schemeClr val="tx1"/>
                </a:solidFill>
                <a:ea typeface="+mj-ea"/>
                <a:sym typeface="Wingdings" pitchFamily="2" charset="2"/>
              </a:rPr>
              <a:t>19 пациентов</a:t>
            </a:r>
            <a:r>
              <a:rPr lang="ru-RU" altLang="ko-KR" dirty="0">
                <a:solidFill>
                  <a:schemeClr val="tx1"/>
                </a:solidFill>
                <a:ea typeface="+mj-ea"/>
                <a:sym typeface="Wingdings" pitchFamily="2" charset="2"/>
              </a:rPr>
              <a:t>.</a:t>
            </a:r>
          </a:p>
        </p:txBody>
      </p:sp>
      <p:pic>
        <p:nvPicPr>
          <p:cNvPr id="15" name="Picture 2" descr="E:\Презентация\deep-brain-stimulatio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8848"/>
            <a:ext cx="1440161" cy="1251756"/>
          </a:xfrm>
          <a:prstGeom prst="rect">
            <a:avLst/>
          </a:prstGeom>
          <a:noFill/>
          <a:extLst/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 algn="r"/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43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8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63725171"/>
              </p:ext>
            </p:extLst>
          </p:nvPr>
        </p:nvGraphicFramePr>
        <p:xfrm>
          <a:off x="179513" y="44624"/>
          <a:ext cx="8784976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5496" y="44624"/>
            <a:ext cx="424847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Планы на будущее</a:t>
            </a:r>
            <a:r>
              <a:rPr kumimoji="0" lang="ru-RU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1331640" y="4509120"/>
            <a:ext cx="6192688" cy="1080120"/>
            <a:chOff x="1347075" y="4392679"/>
            <a:chExt cx="4945203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47075" y="4608523"/>
              <a:ext cx="4945203" cy="8642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347075" y="4392679"/>
              <a:ext cx="4945203" cy="864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579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2015 год </a:t>
              </a: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Внедрение радиохирургии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Внедрение международных стандартов 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GCP, GCLP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GSP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Создание лаборатории </a:t>
              </a:r>
              <a:r>
                <a:rPr lang="ru-R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нейронаук</a:t>
              </a:r>
              <a:r>
                <a:rPr lang="en-US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2627784" y="3573016"/>
            <a:ext cx="4824536" cy="1008112"/>
            <a:chOff x="2559056" y="3672396"/>
            <a:chExt cx="4824536" cy="100811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92295" y="3748003"/>
              <a:ext cx="4791297" cy="9325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559056" y="3672396"/>
              <a:ext cx="4791297" cy="93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3439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2016 год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Прохождение объединенной международной аккредитации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JCI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Подготовка к международной аккредитации программы резидентуры </a:t>
              </a:r>
              <a:endParaRPr 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11"/>
          <p:cNvGrpSpPr/>
          <p:nvPr/>
        </p:nvGrpSpPr>
        <p:grpSpPr>
          <a:xfrm>
            <a:off x="4283968" y="2474173"/>
            <a:ext cx="4176464" cy="1909654"/>
            <a:chOff x="4104448" y="2482822"/>
            <a:chExt cx="4176464" cy="190965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96428" y="2482822"/>
              <a:ext cx="3912476" cy="19096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4104448" y="2482822"/>
              <a:ext cx="4176464" cy="190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609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2017 – 2019 годы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Международная аккредитация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программы резидентуры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Переход на 7 летнее обучение резидентов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Лидирующая клиника в Центральной Азии</a:t>
              </a:r>
              <a:endParaRPr lang="ru-RU" sz="14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9" name="Группа 14"/>
          <p:cNvGrpSpPr/>
          <p:nvPr/>
        </p:nvGrpSpPr>
        <p:grpSpPr>
          <a:xfrm>
            <a:off x="6804248" y="1772816"/>
            <a:ext cx="2195736" cy="1275812"/>
            <a:chOff x="6915326" y="1676504"/>
            <a:chExt cx="1923575" cy="12758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915326" y="1676504"/>
              <a:ext cx="1923575" cy="1275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6915326" y="1676504"/>
              <a:ext cx="1923575" cy="1275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7743" tIns="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2020 годы</a:t>
              </a:r>
            </a:p>
            <a:p>
              <a:pPr lvl="0" algn="l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kern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Становление одной из ведущих </a:t>
              </a:r>
              <a:r>
                <a:rPr lang="kk-KZ" sz="1400" b="1" kern="1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мировых нейрохирургических клиник</a:t>
              </a:r>
              <a:endParaRPr lang="ru-RU" sz="14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b="18568"/>
          <a:stretch/>
        </p:blipFill>
        <p:spPr bwMode="auto">
          <a:xfrm>
            <a:off x="107504" y="620688"/>
            <a:ext cx="3359989" cy="144016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20" name="Picture 2" descr="E:\лого для\ACNS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33256"/>
            <a:ext cx="1224136" cy="7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3049709"/>
              </p:ext>
            </p:extLst>
          </p:nvPr>
        </p:nvGraphicFramePr>
        <p:xfrm>
          <a:off x="5220072" y="5733256"/>
          <a:ext cx="3744416" cy="7010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744416"/>
              </a:tblGrid>
              <a:tr h="360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 Азиатский Конгресс неврологических хирургов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2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698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endParaRPr lang="en-US" sz="900" b="1" dirty="0" smtClean="0"/>
          </a:p>
          <a:p>
            <a:pPr eaLnBrk="1" hangingPunct="1">
              <a:buFont typeface="Arial" charset="0"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14554"/>
            <a:ext cx="8286808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+mn-lt"/>
              </a:rPr>
              <a:t>Спасибо за внимание !</a:t>
            </a:r>
          </a:p>
        </p:txBody>
      </p:sp>
      <p:sp>
        <p:nvSpPr>
          <p:cNvPr id="5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961200"/>
            <a:ext cx="835292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i="1" dirty="0" smtClean="0">
                <a:solidFill>
                  <a:srgbClr val="0033CC"/>
                </a:solidFill>
              </a:rPr>
              <a:t>Резюме: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33CC"/>
                </a:solidFill>
              </a:rPr>
              <a:t> мероприятия, запланированные на 2013 год в рамках Стратегии и Плана развития Общества исполнены;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33CC"/>
                </a:solidFill>
              </a:rPr>
              <a:t>  ключевые показатели результативности достигнуты;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33CC"/>
                </a:solidFill>
              </a:rPr>
              <a:t> все поставленные задачи Советом директоров выполнены.</a:t>
            </a:r>
            <a:endParaRPr lang="ru-RU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79217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4624"/>
            <a:ext cx="7488832" cy="432047"/>
          </a:xfrm>
          <a:effectLst/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3100" b="1" i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Основные стратегические документы</a:t>
            </a:r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63196"/>
            <a:ext cx="8928992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92088" lvl="1" indent="-192088" algn="just">
              <a:buFont typeface="+mj-lt"/>
              <a:buAutoNum type="arabicPeriod"/>
              <a:defRPr/>
            </a:pPr>
            <a:r>
              <a:rPr lang="ru-RU" sz="1600" b="1" i="1" kern="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Стратегия развития Общества</a:t>
            </a:r>
            <a:r>
              <a:rPr lang="ru-RU" sz="1600" b="1" kern="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kern="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на 2013-2020 годы –</a:t>
            </a:r>
            <a:r>
              <a:rPr lang="ru-RU" sz="1600" b="1" kern="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kern="0" dirty="0" smtClean="0">
                <a:latin typeface="Times New Roman" pitchFamily="18" charset="0"/>
                <a:cs typeface="Times New Roman" pitchFamily="18" charset="0"/>
              </a:rPr>
              <a:t>утверждена решением Советом директоров от 19 июля</a:t>
            </a:r>
            <a:r>
              <a:rPr lang="kk-KZ" sz="1600" i="1" kern="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i="1" kern="0" dirty="0" smtClean="0">
                <a:latin typeface="Times New Roman" pitchFamily="18" charset="0"/>
                <a:cs typeface="Times New Roman" pitchFamily="18" charset="0"/>
              </a:rPr>
              <a:t>13 года протокол № 6.</a:t>
            </a:r>
          </a:p>
          <a:p>
            <a:pPr marL="192088" lvl="1" indent="-192088" algn="just">
              <a:buFont typeface="+mj-lt"/>
              <a:buAutoNum type="arabicPeriod"/>
              <a:defRPr/>
            </a:pPr>
            <a:r>
              <a:rPr lang="ru-RU" sz="1600" b="1" i="1" kern="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План развития Общества на 2012 – 2016 годы </a:t>
            </a:r>
            <a:r>
              <a:rPr lang="ru-RU" sz="1600" b="1" kern="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kern="0" dirty="0" smtClean="0">
                <a:latin typeface="Times New Roman" pitchFamily="18" charset="0"/>
                <a:cs typeface="Times New Roman" pitchFamily="18" charset="0"/>
              </a:rPr>
              <a:t>утвержден решением Совета директоров </a:t>
            </a:r>
            <a:r>
              <a:rPr lang="kk-KZ" sz="1600" i="1" kern="0" dirty="0" smtClean="0">
                <a:latin typeface="Times New Roman" pitchFamily="18" charset="0"/>
                <a:cs typeface="Times New Roman" pitchFamily="18" charset="0"/>
              </a:rPr>
              <a:t>от 16 апреля 2012 года протокол №5 (с изменениями внесенными 25 декабря 2013 года прот. №12).</a:t>
            </a:r>
            <a:endParaRPr lang="ru-RU" sz="1600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192088" lvl="1" indent="-192088" algn="just">
              <a:buFont typeface="+mj-lt"/>
              <a:buAutoNum type="arabicPeriod"/>
              <a:defRPr/>
            </a:pPr>
            <a:r>
              <a:rPr lang="ru-RU" sz="1600" b="1" i="1" kern="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Операционный план работы на 2013 год </a:t>
            </a:r>
            <a:r>
              <a:rPr lang="ru-RU" sz="1600" b="1" kern="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kern="0" dirty="0" smtClean="0">
                <a:latin typeface="Times New Roman" pitchFamily="18" charset="0"/>
                <a:cs typeface="Times New Roman" pitchFamily="18" charset="0"/>
              </a:rPr>
              <a:t>утвержден решением Правления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kern="0" dirty="0" smtClean="0">
                <a:latin typeface="Times New Roman" pitchFamily="18" charset="0"/>
                <a:cs typeface="Times New Roman" pitchFamily="18" charset="0"/>
              </a:rPr>
              <a:t>от 28 декабря 2012 года протокол № 47</a:t>
            </a:r>
            <a:r>
              <a:rPr lang="kk-KZ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        </a:t>
            </a:r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91 мероприятие и 65 целевых индикаторов</a:t>
            </a:r>
            <a:r>
              <a:rPr lang="kk-KZ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0065500"/>
              </p:ext>
            </p:extLst>
          </p:nvPr>
        </p:nvGraphicFramePr>
        <p:xfrm>
          <a:off x="107504" y="2204864"/>
          <a:ext cx="8928992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376"/>
                <a:gridCol w="4248472"/>
                <a:gridCol w="1296144"/>
              </a:tblGrid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Стратегические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Стратегические цели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</a:p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2013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00577">
                <a:tc>
                  <a:txBody>
                    <a:bodyPr/>
                    <a:lstStyle/>
                    <a:p>
                      <a:r>
                        <a:rPr lang="kk-KZ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Стратегическое направление 1: </a:t>
                      </a:r>
                      <a:r>
                        <a:rPr lang="kk-KZ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 и развитие кадрового потенциала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1: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Формирование пула из высококвалифицированных кадров, подготовленных к научно-образовательной деятельности по международным стандартам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мероприятий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индикаторов</a:t>
                      </a:r>
                      <a:endParaRPr lang="ru-RU" sz="12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Стратегическое направление 2: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kk-KZ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беспечение экономического роста и устойчивого развития</a:t>
                      </a:r>
                      <a:endParaRPr lang="kk-K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2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Адекватное финансирование деятельности, повышение доходности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мероприятий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индикаторов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984">
                <a:tc rowSpan="2">
                  <a:txBody>
                    <a:bodyPr/>
                    <a:lstStyle/>
                    <a:p>
                      <a:r>
                        <a:rPr lang="kk-KZ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Стратегическое направление 3: </a:t>
                      </a:r>
                      <a:r>
                        <a:rPr lang="kk-KZ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клинической и операционной деятельности</a:t>
                      </a:r>
                      <a:endParaRPr lang="ru-RU" sz="12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3.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пациент-ориентированной системы оказания медицинской помощи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мероприятий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индикаторов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4.</a:t>
                      </a:r>
                      <a:r>
                        <a:rPr lang="kk-KZ" sz="12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Эффективный больничный менеджмент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мероприятий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 индикаторов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984">
                <a:tc rowSpan="2">
                  <a:txBody>
                    <a:bodyPr/>
                    <a:lstStyle/>
                    <a:p>
                      <a:r>
                        <a:rPr lang="kk-KZ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Стратегическое направление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4: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Научно-инновационная и образовательная деятельность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5.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Научно-инновационная деятельность, конкурентоспособная на международном уровне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 мероприятий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индикатора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6.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Становление соответствующей мировым стандартам клинической базой школы медицины Назарбаев Университет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индикатора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984">
                <a:tc>
                  <a:txBody>
                    <a:bodyPr/>
                    <a:lstStyle/>
                    <a:p>
                      <a:r>
                        <a:rPr lang="kk-KZ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Стратегическое направление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5: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Трансферт технологий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7.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трансферта технологий в систему здравоохранения Республики Казахстан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 мероприятий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 индикаторов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984">
                <a:tc>
                  <a:txBody>
                    <a:bodyPr/>
                    <a:lstStyle/>
                    <a:p>
                      <a:r>
                        <a:rPr lang="kk-KZ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Стратегическое направление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6: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лидерских позиций на рынке медицинских услуг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8.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Становление ведущим поставщиком медицинских услуг в Центральной Азии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индикатора</a:t>
                      </a:r>
                      <a:endParaRPr lang="ru-RU" sz="1200" b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888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6840760" cy="2736304"/>
          </a:xfrm>
        </p:spPr>
        <p:txBody>
          <a:bodyPr>
            <a:noAutofit/>
          </a:bodyPr>
          <a:lstStyle/>
          <a:p>
            <a:pPr marL="265113" indent="-265113" algn="just">
              <a:lnSpc>
                <a:spcPct val="114000"/>
              </a:lnSpc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kk-KZ" sz="1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91 </a:t>
            </a:r>
            <a:r>
              <a:rPr lang="kk-KZ" sz="1800" b="1" i="1" u="sng" dirty="0" smtClean="0">
                <a:latin typeface="Times New Roman" pitchFamily="18" charset="0"/>
                <a:cs typeface="Times New Roman" pitchFamily="18" charset="0"/>
              </a:rPr>
              <a:t>мероприятия 88 исполнены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т.ч. все мероприятия Плана развития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исполнены 3</a:t>
            </a:r>
            <a:r>
              <a:rPr lang="kk-KZ" sz="1800" b="1" i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мероприятия</a:t>
            </a:r>
            <a:r>
              <a:rPr lang="kk-KZ" sz="1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Операционного </a:t>
            </a:r>
            <a:r>
              <a:rPr lang="kk-KZ" sz="1800" i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плана </a:t>
            </a: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работы:</a:t>
            </a:r>
          </a:p>
          <a:p>
            <a:pPr marL="265113" indent="180975" algn="just">
              <a:lnSpc>
                <a:spcPct val="114000"/>
              </a:lnSpc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капитальный ремонт мягкой кровли;</a:t>
            </a:r>
          </a:p>
          <a:p>
            <a:pPr marL="265113" indent="180975" algn="just">
              <a:lnSpc>
                <a:spcPct val="114000"/>
              </a:lnSpc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обустройство огнезащитных перегородок;</a:t>
            </a:r>
          </a:p>
          <a:p>
            <a:pPr marL="265113" indent="180975" algn="just">
              <a:lnSpc>
                <a:spcPct val="114000"/>
              </a:lnSpc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реконструкция системы подачи топлива к дизель генератору.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Исполнение </a:t>
            </a:r>
            <a:endParaRPr lang="ru-RU" sz="20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ключевых показателей результативности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2780928"/>
            <a:ext cx="806489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algn="just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9091295" algn="l"/>
              </a:tabLst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6957387"/>
              </p:ext>
            </p:extLst>
          </p:nvPr>
        </p:nvGraphicFramePr>
        <p:xfrm>
          <a:off x="7164288" y="3829943"/>
          <a:ext cx="1872208" cy="222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6287923"/>
              </p:ext>
            </p:extLst>
          </p:nvPr>
        </p:nvGraphicFramePr>
        <p:xfrm>
          <a:off x="7164288" y="908720"/>
          <a:ext cx="1872208" cy="226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>
          <a:xfrm>
            <a:off x="251520" y="2924944"/>
            <a:ext cx="684076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lvl="0" indent="-265113" algn="just">
              <a:lnSpc>
                <a:spcPct val="114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kumimoji="0" lang="ru-RU" sz="1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65 индикаторов 57 достигнуты</a:t>
            </a:r>
            <a:r>
              <a:rPr kumimoji="0" lang="ru-RU" sz="1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kumimoji="0" lang="kk-K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ru-RU" sz="1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недостигнуты – 8</a:t>
            </a:r>
            <a:r>
              <a:rPr kumimoji="0" lang="kk-K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kumimoji="0" lang="kk-K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kk-K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в т.ч. 7 индикаторов Плана развития и 1 индикатор Операционного плана работы :</a:t>
            </a:r>
          </a:p>
          <a:p>
            <a:pPr marL="265113" marR="0" lvl="0" indent="265113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уровень обеспеченности жильем;</a:t>
            </a:r>
          </a:p>
          <a:p>
            <a:pPr marL="265113" marR="0" lvl="0" indent="265113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рентабельность (эффективная деятельность);</a:t>
            </a:r>
          </a:p>
          <a:p>
            <a:pPr marL="265113" marR="0" lvl="0" indent="265113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амортизационный коэфффициент;</a:t>
            </a:r>
          </a:p>
          <a:p>
            <a:pPr marL="265113" marR="0" lvl="0" indent="265113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рентабельность активов (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ROA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kumimoji="0" lang="kk-K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265113" marR="0" lvl="0" indent="265113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в том числе амортизация</a:t>
            </a:r>
          </a:p>
          <a:p>
            <a:pPr marL="265113" marR="0" lvl="0" indent="265113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проведение мастер-классов</a:t>
            </a:r>
          </a:p>
          <a:p>
            <a:pPr marL="265113" marR="0" lvl="0" indent="265113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кол-во финансируемых научных программ </a:t>
            </a:r>
          </a:p>
          <a:p>
            <a:pPr marL="265113" marR="0" lvl="0" indent="265113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объем рекламного бюджета.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kk-K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Номер слайда 16"/>
          <p:cNvSpPr txBox="1">
            <a:spLocks/>
          </p:cNvSpPr>
          <p:nvPr/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3140968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66FF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исполнение 96,6%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6001543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66FF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исполнение 87,7%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1: Укрепление и развитие кадрового потенциала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1: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пула из высококвалифицированных кадров, подготовленных к научно-образовательной деятельности по международным стандартам</a:t>
            </a:r>
            <a:endParaRPr lang="ru-RU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0223549"/>
              </p:ext>
            </p:extLst>
          </p:nvPr>
        </p:nvGraphicFramePr>
        <p:xfrm>
          <a:off x="323527" y="1450457"/>
          <a:ext cx="8568954" cy="4335086"/>
        </p:xfrm>
        <a:graphic>
          <a:graphicData uri="http://schemas.openxmlformats.org/drawingml/2006/table">
            <a:tbl>
              <a:tblPr/>
              <a:tblGrid>
                <a:gridCol w="360041"/>
                <a:gridCol w="4968552"/>
                <a:gridCol w="1224136"/>
                <a:gridCol w="1080120"/>
                <a:gridCol w="936105"/>
              </a:tblGrid>
              <a:tr h="538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Индикатор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Испол-нение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5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 иностранных специалистов (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врачей/СМП/АУП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0,1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(12 человек)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+ 1,9%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819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Привлечение ключевых иностранных специалистов, отвечающих требованиям стратегического партнера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человеко-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месяцев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персонала, прошедшего обучение/переподготовку, в т.ч. за рубежом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12%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ключевого персонала (</a:t>
                      </a:r>
                      <a:r>
                        <a:rPr lang="ru-RU" sz="1400" kern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врачи/СМП/ </a:t>
                      </a: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менеджеры) владеющих английским языком на уровне </a:t>
                      </a:r>
                      <a:r>
                        <a:rPr lang="en-US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upper intermediate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4%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+ 0,2%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2391"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удовлетворенности персонала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55%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+ 12%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5555">
                <a:tc>
                  <a:txBody>
                    <a:bodyPr/>
                    <a:lstStyle/>
                    <a:p>
                      <a:pPr marL="3175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средней заработной платы врачей от среднеевропейских показателей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16,3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16,4%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847">
                <a:tc>
                  <a:txBody>
                    <a:bodyPr/>
                    <a:lstStyle/>
                    <a:p>
                      <a:pPr marL="228600" indent="-2317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обеспеченности жильем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kk-KZ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kk-KZ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r>
                        <a:rPr lang="kk-KZ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,3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13,6%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Текучесть кадров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более 18,4%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18,2%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+ 0,2%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категорированных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72%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87,7%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15,7%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категорированных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врачей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</a:t>
                      </a:r>
                      <a:r>
                        <a:rPr lang="en-US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en-US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79,3%</a:t>
                      </a: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9,3%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5805264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10 индикаторов не достигнут 1 (т.к. жилье не приобреталось) </a:t>
            </a:r>
          </a:p>
        </p:txBody>
      </p:sp>
      <p:sp>
        <p:nvSpPr>
          <p:cNvPr id="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281175741"/>
              </p:ext>
            </p:extLst>
          </p:nvPr>
        </p:nvGraphicFramePr>
        <p:xfrm>
          <a:off x="4860032" y="2564904"/>
          <a:ext cx="3816424" cy="189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361178150"/>
              </p:ext>
            </p:extLst>
          </p:nvPr>
        </p:nvGraphicFramePr>
        <p:xfrm>
          <a:off x="4860032" y="1484784"/>
          <a:ext cx="3816424" cy="122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1768118084"/>
              </p:ext>
            </p:extLst>
          </p:nvPr>
        </p:nvGraphicFramePr>
        <p:xfrm>
          <a:off x="467544" y="2636912"/>
          <a:ext cx="352839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1: Укрепление и развитие кадрового потенциала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1: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пула из высококвалифицированных кадров, подготовленных к научно-образовательной деятельности по международным стандартам</a:t>
            </a:r>
            <a:endParaRPr lang="ru-RU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3622702381"/>
              </p:ext>
            </p:extLst>
          </p:nvPr>
        </p:nvGraphicFramePr>
        <p:xfrm>
          <a:off x="899592" y="5013176"/>
          <a:ext cx="360040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383593121"/>
              </p:ext>
            </p:extLst>
          </p:nvPr>
        </p:nvGraphicFramePr>
        <p:xfrm>
          <a:off x="467544" y="1484784"/>
          <a:ext cx="352839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3624619668"/>
              </p:ext>
            </p:extLst>
          </p:nvPr>
        </p:nvGraphicFramePr>
        <p:xfrm>
          <a:off x="4499992" y="5013176"/>
          <a:ext cx="38884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55776" y="4705399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66FF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квалификации – 142 сотрудника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3363" y="1177007"/>
            <a:ext cx="3008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CC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Привлечено 12 менторов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1177007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CC"/>
              </a:buCl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английскому языку</a:t>
            </a:r>
          </a:p>
        </p:txBody>
      </p:sp>
      <p:sp>
        <p:nvSpPr>
          <p:cNvPr id="12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01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20" grpId="0">
        <p:bldAsOne/>
      </p:bldGraphic>
      <p:bldGraphic spid="26" grpId="0">
        <p:bldAsOne/>
      </p:bldGraphic>
      <p:bldGraphic spid="19" grpId="0">
        <p:bldAsOne/>
      </p:bldGraphic>
      <p:bldGraphic spid="21" grpId="0">
        <p:bldAsOne/>
      </p:bldGraphic>
      <p:bldGraphic spid="22" grpId="0">
        <p:bldAsOne/>
      </p:bldGraphic>
      <p:bldP spid="15" grpId="0"/>
      <p:bldP spid="13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2: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беспечение экономического роста и устойчивого развития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2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Адекватное финансирование деятельности, повышение доходности</a:t>
            </a:r>
            <a:endParaRPr lang="ru-RU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2940313"/>
              </p:ext>
            </p:extLst>
          </p:nvPr>
        </p:nvGraphicFramePr>
        <p:xfrm>
          <a:off x="251520" y="1268760"/>
          <a:ext cx="8568952" cy="4721959"/>
        </p:xfrm>
        <a:graphic>
          <a:graphicData uri="http://schemas.openxmlformats.org/drawingml/2006/table">
            <a:tbl>
              <a:tblPr/>
              <a:tblGrid>
                <a:gridCol w="393071"/>
                <a:gridCol w="4863513"/>
                <a:gridCol w="1080120"/>
                <a:gridCol w="1152128"/>
                <a:gridCol w="1080120"/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Индикатор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Испол-нение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Рентабельность (эффективная деятельность)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0,09%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-4,83%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- 4,92%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 на 1 койку, млн. тг.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+ 2,4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дохода от платных услуг, в 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7,3%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+ 0,7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7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Амортизационный коэффициент, в 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23,0%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24,7%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- 1,7%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27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Рентабельность активов  (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ROA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), в 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0,03%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-2,1%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- 2,13%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84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Оборачиваемость активов, в 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35,1%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43,3%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+ 8,2%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26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 всего, (тыс.тенге)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3 234 007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3 495 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757 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+ 261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всех бюджетных программ, (тыс.тенге)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2 997 569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3 215 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004 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+ 217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435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26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платных услуг, (тыс. тенге)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236 438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754 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+ 44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26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с учетом амортизации, (тыс. тенге)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3 608 447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3 664 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533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+ 56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086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26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в.т.ч. амортизация, (тыс.тенге)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455 397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625 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784 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- 170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387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8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Финансовый результат прибыль (+)/ убыток    (-), (тыс. тенге)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-374 440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-168 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776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+ 205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7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Рентабельность (%)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-10,4%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-4,6%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+ 5,8%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26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EBIDTA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(тыс.тенге)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80 957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457 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008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+ 376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051</a:t>
                      </a: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60212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14 индикаторов не достигнуты 4 (за счет </a:t>
            </a:r>
            <a:r>
              <a:rPr lang="ru-RU" sz="1600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принятия новой учетной политики и перерасчета амортизации) </a:t>
            </a:r>
            <a:endParaRPr lang="ru-RU" sz="1600" i="1" dirty="0">
              <a:ln w="11430"/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1196752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Защита дополнительного индивидуального коэффициента в размере 1,5412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1196752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Защита дополнительного финансирования на новые технологии и ВСМП 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1725089453"/>
              </p:ext>
            </p:extLst>
          </p:nvPr>
        </p:nvGraphicFramePr>
        <p:xfrm>
          <a:off x="5004048" y="1700808"/>
          <a:ext cx="367240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0" y="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2: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беспечение экономического роста и устойчивого развития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2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Адекватное финансирование деятельности, повышение доходности</a:t>
            </a:r>
            <a:endParaRPr lang="ru-RU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2878533084"/>
              </p:ext>
            </p:extLst>
          </p:nvPr>
        </p:nvGraphicFramePr>
        <p:xfrm>
          <a:off x="317800" y="4563640"/>
          <a:ext cx="2520280" cy="161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75928" y="4005064"/>
            <a:ext cx="2223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 доходов от платных медицинских услуг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510020546"/>
              </p:ext>
            </p:extLst>
          </p:nvPr>
        </p:nvGraphicFramePr>
        <p:xfrm>
          <a:off x="3059832" y="4547448"/>
          <a:ext cx="2880320" cy="161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203848" y="4043392"/>
            <a:ext cx="2592288" cy="30777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 доходов от обучения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2366833"/>
              </p:ext>
            </p:extLst>
          </p:nvPr>
        </p:nvGraphicFramePr>
        <p:xfrm>
          <a:off x="6173767" y="4547448"/>
          <a:ext cx="2515591" cy="163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868144" y="4024228"/>
            <a:ext cx="3096344" cy="52322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 от реализации научного проекта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5021355"/>
              </p:ext>
            </p:extLst>
          </p:nvPr>
        </p:nvGraphicFramePr>
        <p:xfrm>
          <a:off x="282465" y="1719972"/>
          <a:ext cx="4433551" cy="192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Graphic spid="23" grpId="0">
        <p:bldAsOne/>
      </p:bldGraphic>
      <p:bldGraphic spid="20" grpId="0">
        <p:bldAsOne/>
      </p:bldGraphic>
      <p:bldP spid="25" grpId="0"/>
      <p:bldGraphic spid="28" grpId="0">
        <p:bldAsOne/>
      </p:bldGraphic>
      <p:bldP spid="29" grpId="0"/>
      <p:bldGraphic spid="30" grpId="0">
        <p:bldAsOne/>
      </p:bldGraphic>
      <p:bldP spid="31" grpId="0"/>
      <p:bldGraphic spid="3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426107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Стратегическое направление 3: Совершенствование клинической и операционной деятельности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u="sng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3</a:t>
            </a:r>
            <a:r>
              <a:rPr lang="kk-KZ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пациент - ориентированной системы оказания медицинской помощи</a:t>
            </a:r>
            <a:endParaRPr lang="ru-RU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2778711"/>
              </p:ext>
            </p:extLst>
          </p:nvPr>
        </p:nvGraphicFramePr>
        <p:xfrm>
          <a:off x="323528" y="1340771"/>
          <a:ext cx="8496943" cy="5001613"/>
        </p:xfrm>
        <a:graphic>
          <a:graphicData uri="http://schemas.openxmlformats.org/drawingml/2006/table">
            <a:tbl>
              <a:tblPr/>
              <a:tblGrid>
                <a:gridCol w="379326"/>
                <a:gridCol w="5165290"/>
                <a:gridCol w="1224136"/>
                <a:gridCol w="792088"/>
                <a:gridCol w="936103"/>
              </a:tblGrid>
              <a:tr h="4167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Индикатор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84" marR="44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</a:t>
                      </a:r>
                      <a:endParaRPr lang="kk-KZ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Испол-нение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56" marR="45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68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Удовлетворенность пациентов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93,6%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+ 3,6%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внедренных стандартов </a:t>
                      </a:r>
                      <a:r>
                        <a:rPr lang="en-US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JCI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пациентов, пролеченных по ВСМП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21,5%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+ 8,5%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Показатели ВБИ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более 4%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1,7%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2,3%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послеоперационной летальности пациентов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более 1,6%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065">
                <a:tc>
                  <a:txBody>
                    <a:bodyPr/>
                    <a:lstStyle/>
                    <a:p>
                      <a:pPr marL="12700" indent="-25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Общая летальность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более 0,9%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412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повторно-поступивших больных по одному диагнозу вследствие некачественного лечения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послеоперационных осложнений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более 0,4%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0,28%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0,12%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 длительность дооперационного пребывания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более 5,0 дней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4,7 дня</a:t>
                      </a: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иногородних пациентов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53,5%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69,1%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15,6%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412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пациентов пролеченных по договорам добровольного медицинского страхования  (страховых и  ассистанс компаний)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23,51%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3,51%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предотвратимой летальности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412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хирургической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активности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отделениях: </a:t>
                      </a:r>
                      <a:r>
                        <a:rPr lang="kk-KZ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патологии ЦНС, детском, спинальном, сосудистом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9129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80%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85,2%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+ 5,2%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Досуточная летальность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9129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более 0,2%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0,02%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0,18%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412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расхождения основного клинического и патологоанатомического диагнозов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9129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8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408" marR="4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Общее количество обоснованных  жалоб за отчетный период по сравнению с предыдущим периодом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9129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указание факта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92" marR="33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6311061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n w="11430"/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16 индикаторов достигнуты</a:t>
            </a:r>
            <a:endParaRPr lang="ru-RU" sz="1600" i="1" dirty="0">
              <a:ln w="11430"/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7532</TotalTime>
  <Words>2656</Words>
  <Application>Microsoft Office PowerPoint</Application>
  <PresentationFormat>Экран (4:3)</PresentationFormat>
  <Paragraphs>775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Мощность центра: - 160 коек - 6 клинических отделений - ОАРИТ на 18 коек - 5 операционных залов - 1 ангиооперационная - врачей – 94  - СМП и ММП – 331</vt:lpstr>
      <vt:lpstr>Основные стратегические документы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ДОСТИЖЕНИЯ</vt:lpstr>
      <vt:lpstr> 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Neuro</dc:creator>
  <cp:lastModifiedBy>Серик</cp:lastModifiedBy>
  <cp:revision>962</cp:revision>
  <cp:lastPrinted>2013-05-02T02:55:40Z</cp:lastPrinted>
  <dcterms:modified xsi:type="dcterms:W3CDTF">2014-07-18T05:15:08Z</dcterms:modified>
</cp:coreProperties>
</file>